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8"/>
  </p:notesMasterIdLst>
  <p:handoutMasterIdLst>
    <p:handoutMasterId r:id="rId79"/>
  </p:handoutMasterIdLst>
  <p:sldIdLst>
    <p:sldId id="256" r:id="rId5"/>
    <p:sldId id="257" r:id="rId6"/>
    <p:sldId id="2147473361" r:id="rId7"/>
    <p:sldId id="2147473362" r:id="rId8"/>
    <p:sldId id="2147473363" r:id="rId9"/>
    <p:sldId id="2147473369" r:id="rId10"/>
    <p:sldId id="2147473329" r:id="rId11"/>
    <p:sldId id="2147473364" r:id="rId12"/>
    <p:sldId id="2147473336" r:id="rId13"/>
    <p:sldId id="2147473337" r:id="rId14"/>
    <p:sldId id="2147473344" r:id="rId15"/>
    <p:sldId id="2147473378" r:id="rId16"/>
    <p:sldId id="2147473379" r:id="rId17"/>
    <p:sldId id="2147473380" r:id="rId18"/>
    <p:sldId id="2147473381" r:id="rId19"/>
    <p:sldId id="2147473382" r:id="rId20"/>
    <p:sldId id="2147473383" r:id="rId21"/>
    <p:sldId id="2147473342" r:id="rId22"/>
    <p:sldId id="2147473343" r:id="rId23"/>
    <p:sldId id="2147473345" r:id="rId24"/>
    <p:sldId id="2147473331" r:id="rId25"/>
    <p:sldId id="2147473333" r:id="rId26"/>
    <p:sldId id="2147473332" r:id="rId27"/>
    <p:sldId id="2147473373" r:id="rId28"/>
    <p:sldId id="2147473334" r:id="rId29"/>
    <p:sldId id="2147473335" r:id="rId30"/>
    <p:sldId id="2147473340" r:id="rId31"/>
    <p:sldId id="2147473341" r:id="rId32"/>
    <p:sldId id="2147473338" r:id="rId33"/>
    <p:sldId id="2147473339" r:id="rId34"/>
    <p:sldId id="2147473328" r:id="rId35"/>
    <p:sldId id="283" r:id="rId36"/>
    <p:sldId id="2147473283" r:id="rId37"/>
    <p:sldId id="2147473284" r:id="rId38"/>
    <p:sldId id="2147473285" r:id="rId39"/>
    <p:sldId id="2071590137" r:id="rId40"/>
    <p:sldId id="2071590123" r:id="rId41"/>
    <p:sldId id="2071590124" r:id="rId42"/>
    <p:sldId id="2147473327" r:id="rId43"/>
    <p:sldId id="2147473349" r:id="rId44"/>
    <p:sldId id="2147473346" r:id="rId45"/>
    <p:sldId id="2147473347" r:id="rId46"/>
    <p:sldId id="2147473348" r:id="rId47"/>
    <p:sldId id="2147473330" r:id="rId48"/>
    <p:sldId id="2643" r:id="rId49"/>
    <p:sldId id="2147473366" r:id="rId50"/>
    <p:sldId id="2147473365" r:id="rId51"/>
    <p:sldId id="2669" r:id="rId52"/>
    <p:sldId id="2645" r:id="rId53"/>
    <p:sldId id="263" r:id="rId54"/>
    <p:sldId id="2647" r:id="rId55"/>
    <p:sldId id="262" r:id="rId56"/>
    <p:sldId id="2652" r:id="rId57"/>
    <p:sldId id="2668" r:id="rId58"/>
    <p:sldId id="2147473367" r:id="rId59"/>
    <p:sldId id="2147473368" r:id="rId60"/>
    <p:sldId id="2147473350" r:id="rId61"/>
    <p:sldId id="2147473351" r:id="rId62"/>
    <p:sldId id="2147473353" r:id="rId63"/>
    <p:sldId id="2147473354" r:id="rId64"/>
    <p:sldId id="2147473355" r:id="rId65"/>
    <p:sldId id="2147473356" r:id="rId66"/>
    <p:sldId id="2147473357" r:id="rId67"/>
    <p:sldId id="2147473358" r:id="rId68"/>
    <p:sldId id="2147473359" r:id="rId69"/>
    <p:sldId id="2147473360" r:id="rId70"/>
    <p:sldId id="2147473371" r:id="rId71"/>
    <p:sldId id="2147473372" r:id="rId72"/>
    <p:sldId id="2147473370" r:id="rId73"/>
    <p:sldId id="2147473375" r:id="rId74"/>
    <p:sldId id="2147473376" r:id="rId75"/>
    <p:sldId id="2147473374" r:id="rId76"/>
    <p:sldId id="2147473377" r:id="rId77"/>
  </p:sldIdLst>
  <p:sldSz cx="12192000" cy="6858000"/>
  <p:notesSz cx="6858000" cy="9144000"/>
  <p:custDataLst>
    <p:tags r:id="rId80"/>
  </p:custDataLst>
  <p:defaultTextStyle>
    <a:defPPr>
      <a:defRPr lang="en-US"/>
    </a:defPPr>
    <a:lvl1pPr marL="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152" userDrawn="1">
          <p15:clr>
            <a:srgbClr val="A4A3A4"/>
          </p15:clr>
        </p15:guide>
        <p15:guide id="6" pos="1224" userDrawn="1">
          <p15:clr>
            <a:srgbClr val="A4A3A4"/>
          </p15:clr>
        </p15:guide>
        <p15:guide id="7" orient="horz" pos="1652" userDrawn="1">
          <p15:clr>
            <a:srgbClr val="A4A3A4"/>
          </p15:clr>
        </p15:guide>
        <p15:guide id="8" orient="horz" pos="26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2896E0"/>
    <a:srgbClr val="4788C3"/>
    <a:srgbClr val="468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8"/>
    <p:restoredTop sz="96232"/>
  </p:normalViewPr>
  <p:slideViewPr>
    <p:cSldViewPr snapToGrid="0" snapToObjects="1" showGuides="1">
      <p:cViewPr varScale="1">
        <p:scale>
          <a:sx n="141" d="100"/>
          <a:sy n="141" d="100"/>
        </p:scale>
        <p:origin x="768" y="184"/>
      </p:cViewPr>
      <p:guideLst>
        <p:guide orient="horz" pos="1152"/>
        <p:guide pos="1224"/>
        <p:guide orient="horz" pos="1652"/>
        <p:guide orient="horz" pos="2668"/>
      </p:guideLst>
    </p:cSldViewPr>
  </p:slideViewPr>
  <p:outlineViewPr>
    <p:cViewPr>
      <p:scale>
        <a:sx n="33" d="100"/>
        <a:sy n="33" d="100"/>
      </p:scale>
      <p:origin x="0" y="-4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3" d="100"/>
          <a:sy n="143" d="100"/>
        </p:scale>
        <p:origin x="352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3D12-326F-F84A-B98E-BC6DC330C309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BB8FE-B5E9-7B4B-9B00-8F4059D10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98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2:09:20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1144 112 24575,'-11'0'0,"2"0"0,2 0 0,2 2 0,-1 0 0,-3 2 0,-3 2 0,-3 0 0,-3 3 0,-1 2 0,3-5 0,-1 1 0,8-5 0,-2 0 0,3 0 0,1 1 0,-1 0 0,-1 1 0,-5 4 0,-8 1 0,-6 2 0,-5 0 0,1 0 0,2-1 0,5 0 0,6-2 0,5-2 0,5-3 0,2-2 0,3-1 0,1 1 0,-1 2 0,0 0 0,-5 5 0,2-3 0,-5 4 0,2-5 0,-1 2 0,-1-1 0,4-1 0,0 0 0,2-2 0,2 2 0,1-1 0,-1 0 0,-2-1 0,-2 2 0,-3 2 0,-1 3 0,-2 0 0,0 0 0,1 0 0,-1 0 0,4-1 0,1-1 0,3 0 0,0-2 0,3-1 0,-3 0 0,1 1 0,0 0 0,-1 4 0,-1 5 0,-1 3 0,-2 1 0,0-2 0,3-2 0,1-2 0,3-2 0,-1-3 0,1-2 0,1 0 0,-2-1 0,2 0 0,-3 2 0,-1 1 0,2 1 0,-5 2 0,4-2 0,-1 2 0,1-4 0,0 1 0,0-3 0,1 0 0,2-1 0,2 2 0,0 3 0,0 0 0,-2 1 0,0 0 0,0-2 0,0-1 0,-1 1 0,1-1 0,-2 3 0,0-1 0,-1 1 0,-1 2 0,1 0 0,-1 2 0,1 1 0,3-2 0,-1-1 0,0-4 0,1-2 0,0-3 0,1 2 0,0 2 0,-2 0 0,1 2 0,-4 3 0,4-2 0,-3 5 0,3-6 0,-1 2 0,-2 1 0,3-4 0,-3 4 0,2-6 0,0 2 0,-1 0 0,-2 2 0,-2 3 0,0 2 0,0 1 0,1-1 0,0-1 0,0-2 0,2 0 0,2-3 0,1-4 0,0-1 0,-1-1 0,1 2 0,2 3 0,0 1 0,0 0 0,0 0 0,0 0 0,-1-1 0,-2 1 0,-1 0 0,0 1 0,-1 1 0,-1 2 0,-4 6 0,5-7 0,-2 4 0,3-6 0,3-2 0,-4 1 0,2-5 0,1 1 0,0 0 0,1 1 0,-1 1 0,-2 1 0,0 2 0,-1 4 0,-1 1 0,0 1 0,0-3 0,1-3 0,2 0 0,1-2 0,0-3 0,0 1 0,-1-1 0,2 3 0,1 5 0,0 3 0,-1 3 0,-1 0 0,-1-2 0,1-3 0,1-2 0,0-1 0,-2-3 0,1 0 0,0 0 0,-1 2 0,1 4 0,-1 2 0,1 4 0,-1 2 0,0 7 0,0-10 0,1 4 0,2-12 0,-2 1 0,0 0 0,-1-3 0,1-2 0,2-1 0,0 0 0,0 1 0,0 2 0,0 2 0,0 3 0,0 1 0,0 2 0,0-2 0,0-2 0,0-1 0,0-1 0,0-1 0,0-2 0,0-1 0,0 0 0,2 1 0,2 1 0,3 2 0,0 2 0,0 4 0,1 2 0,-1 2 0,1-1 0,-2 0 0,-2-4 0,-1-2 0,0-3 0,-1-3 0,1 0 0,-3 0 0,2-1 0,0 2 0,2 1 0,3 2 0,-2 7 0,1-5 0,1 10 0,0-9 0,1 3 0,-2-4 0,-1-1 0,-3-3 0,1 0 0,-1-3 0,0-1 0,1-1 0,2 2 0,1 3 0,2 4 0,1 2 0,0 3 0,1 1 0,-2 1 0,-1-3 0,0-1 0,-2-5 0,-1 0 0,0-4 0,0 3 0,3-3 0,1 1 0,1 1 0,1 4 0,0 2 0,3 5 0,4 3 0,1 3 0,0 1 0,-1-3 0,-2-4 0,0-3 0,-2-2 0,-2-2 0,-1-3 0,0-3 0,2-2 0,-1 0 0,0-1 0,0 0 0,2 3 0,4 2 0,-2-1 0,4 3 0,-2-3 0,5 1 0,1 3 0,-1 1 0,-1-1 0,-1 1 0,1-4 0,-1-2 0,-1-2 0,1-2 0,-2 0 0,-2 0 0,-4 1 0,-1-1 0,1 2 0,0 0 0,-1-1 0,-2 1 0,0-1 0,1 0 0,1 1 0,3-2 0,7-1 0,-4-2 0,9 0 0,-5 0 0,4 0 0,-1 0 0,2 0 0,-2 0 0,0 0 0,-5 0 0,-3 0 0,-2 0 0,-1 0 0,-1-1 0,-1-1 0,-1 0 0,-1-1 0,0 1 0,1 0 0,1-2 0,3-2 0,1 1 0,0 0 0,-1 1 0,-3 1 0,-2 0 0,2-3 0,-3 5 0,2-3 0,-3 4 0,4-2 0,5-3 0,9-4 0,6-2 0,4-1 0,3-3 0,3-4 0,4-2 0,2-3 0,0 0 0,-2 1 0,-4 2 0,-6 2 0,-6 2 0,-8 3 0,-3 3 0,-3 1 0,-1 0 0,0 1 0,-2 0 0,1-2 0,-1-3 0,6-8 0,-4 4 0,6-8 0,-4 6 0,4-5 0,-3 5 0,-3 3 0,-2 5 0,-3 2 0,0 2 0,-2 2 0,-2 1 0,-2 1 0,-1-3 0,0-5 0,1-4 0,1-5 0,2-3 0,2-1 0,1-1 0,-1 3 0,-1 3 0,-1 2 0,-3 3 0,-1 5 0,-1 3 0,-1 0 0,0 1 0,0-3 0,0-3 0,0-1 0,0-2 0,0 2 0,0 2 0,0 0 0,1 2 0,1 0 0,0 2 0,0 0 0,-1 0 0,-1 2 0,0-1 0,0-2 0,0-1 0,0-2 0,0-3 0,2 0 0,0-1 0,1-6 0,1 11 0,-2-7 0,1 12 0,-2-5 0,-1 4 0,0-2 0,0-2 0,0-2 0,0-1 0,0-2 0,0 0 0,0-2 0,0-2 0,-1 1 0,-2 4 0,-3 1 0,-2 1 0,-5-7 0,4 6 0,0-4 0,5 7 0,-1-3 0,3-3 0,-2-1 0,1-2 0,1 1 0,0 4 0,2 1 0,0 2 0,-2-2 0,0-1 0,-2-1 0,-2 1 0,-1 0 0,0-1 0,0-3 0,1 1 0,3 0 0,-1 0 0,1 2 0,0 1 0,1 0 0,1 6 0,1-2 0,0 4 0,-2-3 0,0 1 0,0-3 0,-1-2 0,1-2 0,-1-1 0,1 1 0,0-1 0,2 2 0,0 1 0,0 3 0,0 0 0,0-2 0,0-1 0,-1-1 0,-3 0 0,-1-3 0,-1 0 0,-1-2 0,1 1 0,-1 0 0,2 2 0,2 3 0,1-1 0,2 2 0,-2-2 0,0 1 0,-3-4 0,0 0 0,0-4 0,-2 0 0,1-1 0,-1 0 0,3-2 0,0 1 0,0 2 0,1 2 0,1 1 0,1 0 0,1 3 0,0 2 0,-2 2 0,0 0 0,-2-2 0,-1-9 0,0 3 0,-3-8 0,1 9 0,-3-3 0,1 4 0,-1 1 0,3 2 0,1 3 0,1 1 0,3 3 0,-1 2 0,0 0 0,-3-1 0,-2-3 0,-2-4 0,-3-2 0,-2-1 0,-2 1 0,2 2 0,3 1 0,0 3 0,5 2 0,0 0 0,1 1 0,0-1 0,-3-1 0,1-1 0,-1-1 0,-3-3 0,-1 1 0,-2-1 0,0 4 0,4 0 0,0 3 0,2 0 0,1 2 0,2 1 0,0 0 0,2 0 0,-3 0 0,-2 0 0,-4-2 0,-4-1 0,0-2 0,0-1 0,-4-3 0,10 6 0,-4-2 0,8 6 0,-1-1 0,-1 1 0,0 2 0,2-1 0,1-1 0,1 0 0,1 0 0,0 1 0,0 1 0,-1 0 0,1 0 0,0 0 0,-2 0 0,1 0 0,-1 1 0,1 1 0,-1 1 0,0 2 0,2 0 0,1-1 0,0-1 0,1-1 0,0 0 0,0 2 0,0 0 0,-1 2 0,-2-1 0,-1 1 0,1 0 0,1 0 0,1-2 0,1 1 0,-1 0 0,-2 1 0,1 1 0,0-1 0,1-1 0,-1-2 0,0-1 0,0-2 0,-4 0 0,1 0 0,0 0 0,-2 0 0,3 0 0,-1 0 0,2 0 0,2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2:09:32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1099 12 24575,'-14'0'0,"-1"0"0,-8 5 0,-8 6 0,-6 5 0,-8 7 0,-6 6 0,7-3 0,9-4 0,14-8 0,14-9 0,2-3 0,0 1 0,1-1 0,-2 2 0,-3 2 0,-9 7 0,5-2 0,-10 12 0,5-5 0,-8 8 0,-4 1 0,1-3 0,3-1 0,6-5 0,5-4 0,3-2 0,4-4 0,1-3 0,1 0 0,-1-1 0,-2 2 0,-4 3 0,-3 6 0,-5 5 0,-3 5 0,-5 4 0,-5 3 0,1 1 0,1-2 0,5-5 0,2-2 0,10-10 0,-1 0 0,10-7 0,-1 1 0,1 0 0,2-2 0,0 0 0,-1 2 0,-1 4 0,-1 2 0,0 6 0,-1 4 0,1 2 0,2 2 0,2-5 0,2-4 0,1-4 0,0-3 0,0-3 0,0 0 0,0 1 0,0 7 0,0 3 0,0 6 0,-4 15 0,2-12 0,-5 17 0,2-18 0,-1 6 0,-1-6 0,0-3 0,1-5 0,1-5 0,1-4 0,1-3 0,1 0 0,1-2 0,1 2 0,0 4 0,0 4 0,-2 2 0,0 4 0,-1 1 0,-1 3 0,0 0 0,1-5 0,1-4 0,2-5 0,0-4 0,0 2 0,0-4 0,0 5 0,0 7 0,0-4 0,-1 13 0,-2-1 0,-1 9 0,-1 2 0,1-1 0,1-3 0,0-6 0,1-4 0,-1-7 0,1-4 0,-1-3 0,1-1 0,0-2 0,0 0 0,1 0 0,1 3 0,0 11 0,0-8 0,0 14 0,0-9 0,0 5 0,0 4 0,0-2 0,0-4 0,0-3 0,0-5 0,0-2 0,0-1 0,1 3 0,3 3 0,3 6 0,4 6 0,4 4 0,3 6 0,7 5 0,3 5 0,3 0 0,0-2 0,-2-4 0,3 4 0,-11-19 0,5 7 0,-14-20 0,4 0 0,-2-2 0,-2-1 0,2 2 0,-1 1 0,-1 3 0,-1 1 0,-1 0 0,0 3 0,3 1 0,-1 2 0,1 0 0,-2-1 0,-2-3 0,0-4 0,0-1 0,0-2 0,0-1 0,0 1 0,0-3 0,0 0 0,2 6 0,-4-4 0,7 9 0,-2-7 0,2 3 0,3 3 0,-3-2 0,-1 3 0,-1-3 0,-2-4 0,-1-2 0,0-2 0,-1 0 0,-1-1 0,-1-2 0,1 1 0,1-1 0,2 2 0,3 1 0,3 1 0,3 0 0,0-1 0,0 1 0,0-1 0,0 0 0,-2 1 0,4 2 0,-9-6 0,6 2 0,-7-5 0,6 0 0,2-1 0,2-2 0,3 0 0,1 0 0,2 4 0,1 2 0,-1 3 0,1 1 0,1 1 0,2-2 0,2-2 0,-1-2 0,0-2 0,0 0 0,0 0 0,0-3 0,-1 0 0,1 0 0,-4 0 0,-1 0 0,-4 0 0,2 0 0,-11 0 0,5 0 0,-9 0 0,1 0 0,2 0 0,0 0 0,2 0 0,1 0 0,2 0 0,4 0 0,3 0 0,6 0 0,3 0 0,2 0 0,2 0 0,1 0 0,1 0 0,3 0 0,-3 0 0,-4 0 0,1 0 0,1 0 0,3 0 0,6 0 0,9 0 0,-15 0 0,14-2 0,-20-1 0,13-3 0,2 0 0,-4 0 0,1-2 0,-6 1 0,-3-1 0,-1 2 0,-6 0 0,-2 1 0,0-1 0,-2 1 0,1-1 0,1-3 0,0 0 0,2-2 0,-1 1 0,-1-1 0,-4 1 0,1 0 0,-3 0 0,-2 2 0,-1-1 0,-9 5 0,2 0 0,-7 4 0,3-2 0,-1-2 0,2-3 0,2-2 0,4-2 0,3-2 0,4 1 0,1-2 0,1 0 0,0 0 0,-2 2 0,-4 2 0,-4 3 0,-3 2 0,-3 0 0,0 1 0,0-1 0,-1-1 0,3-2 0,2-5 0,14-10 0,-9 4 0,14-12 0,5-7 0,-3 5 0,11-12 0,-17 18 0,-5 2 0,-6 9 0,-3 4 0,-3 4 0,-3 1 0,-2 1 0,-3 0 0,-1 1 0,1-2 0,0-2 0,3-2 0,2-3 0,0-1 0,2 3 0,-2 1 0,-1 3 0,-1-1 0,-1 2 0,-1 0 0,0 1 0,1 1 0,-1-1 0,0 0 0,2-1 0,1-2 0,2-1 0,-2-1 0,-1 0 0,-2 2 0,-1 2 0,0 1 0,0 0 0,-1 1 0,-1 1 0,-1 0 0,0-2 0,0 0 0,0-1 0,1-2 0,2-2 0,-1 3 0,0-3 0,-2 4 0,2 0 0,0 1 0,1 0 0,-1 1 0,-2-1 0,0 0 0,0 2 0,0-8 0,0-2 0,0-2 0,0 0 0,0 4 0,0-1 0,0-1 0,0 0 0,0 2 0,0 1 0,0 1 0,0 1 0,0 2 0,0 2 0,0 0 0,0 1 0,0-1 0,0 0 0,0-1 0,0-2 0,0-1 0,0 2 0,0 1 0,0-1 0,0-2 0,0 2 0,-2-3 0,-1 3 0,-1-4 0,-1 0 0,0 0 0,1 0 0,2 2 0,-1-1 0,1 1 0,-1 2 0,1 0 0,1 2 0,-1-1 0,0 1 0,-2-1 0,-1-2 0,-3-2 0,-3-3 0,-2-1 0,-1-1 0,0-1 0,0-3 0,-6-6 0,8 8 0,-4-5 0,6 10 0,-1-1 0,-1 1 0,-2-2 0,-2 2 0,-2-2 0,-3-1 0,2 1 0,1 0 0,3 0 0,1 2 0,3 1 0,1 0 0,2 2 0,2 0 0,3 2 0,1 3 0,0 1 0,-2 3 0,0 0 0,0 0 0,0 0 0,-2 0 0,-1 0 0,-2-4 0,-6-5 0,1-3 0,0-1 0,-1-1 0,7 4 0,-1-5 0,4 7 0,1-4 0,0 5 0,-3 0 0,-1 0 0,-1-1 0,-2-2 0,0-3 0,-2-1 0,1-1 0,2 1 0,0 1 0,2 1 0,3 3 0,0 3 0,2 1 0,1 0 0,-2-1 0,-1-3 0,-2-5 0,-4-15 0,2 10 0,-2-12 0,6 17 0,-1 0 0,2 3 0,2 3 0,0 0 0,1-1 0,-1 0 0,0-2 0,-2-3 0,-2-3 0,-1-5 0,-3-2 0,2-5 0,0 1 0,2 3 0,1 4 0,1 7 0,1 1 0,1 5 0,2-2 0,-2 5 0,-1-1 0,1 1 0,0-3 0,2-3 0,0-3 0,-1 1 0,-1 2 0,0 1 0,-1 1 0,3 0 0,0 2 0,0 0 0,0 2 0,-2 2 0,0 1 0,-1 0 0,-1-4 0,-1-4 0,0-1 0,-1 0 0,1 1 0,0-1 0,1 0 0,0 1 0,1 3 0,-1 2 0,0 2 0,-1-2 0,0-1 0,-2-3 0,-1-3 0,-2-2 0,1-2 0,0-1 0,-1-2 0,1-3 0,1-1 0,-3-5 0,8 12 0,-4-1 0,3 10 0,-1-2 0,-1 3 0,-1-1 0,0 0 0,-3 1 0,-2-3 0,0-2 0,-1-2 0,-1-2 0,2-1 0,-1-1 0,2-2 0,2 1 0,-1 1 0,1 2 0,1 4 0,1 2 0,2 3 0,1 1 0,-4-2 0,-4-2 0,-1 5 0,-2-3 0,3 2 0,-2-2 0,0-2 0,1 0 0,1-2 0,1-1 0,4 0 0,-1 1 0,1 1 0,-1 1 0,-2 0 0,-1 1 0,-2 1 0,-2 1 0,-2 1 0,-2 0 0,-1 1 0,3 0 0,2 1 0,4 1 0,4-2 0,2 2 0,2-3 0,0 1 0,0 2 0,-1 0 0,-2 0 0,-1-1 0,-2-1 0,0 0 0,1 0 0,3 0 0,1-1 0,1 1 0,0 1 0,1 1 0,0 0 0,0-1 0,-2 1 0,-2 2 0,-4 0 0,-1-2 0,0 0 0,0-2 0,3-1 0,1 0 0,3 1 0,-1 0 0,-2 0 0,0 2 0,-2 0 0,-2 2 0,1 0 0,-3-1 0,-2-2 0,2-1 0,2 0 0,1 0 0,3 2 0,2 0 0,2 0 0,1 0 0,0 0 0,-2 1 0,-2 1 0,-1 0 0,-4 0 0,0 0 0,-1 0 0,1 0 0,1 0 0,1 0 0,2 0 0,1 0 0,1 0 0,-1 0 0,-1 0 0,-3 0 0,-20 0 0,15 0 0,-17 0 0,23 0 0,-3 0 0,2 0 0,3 0 0,0 0 0,0 0 0,-2 0 0,-3 0 0,-1 0 0,-1 0 0,1 0 0,2 0 0,2 0 0,3 0 0,1 0 0,0 0 0,-1 0 0,-1 0 0,-1 0 0,1 0 0,-1 0 0,2 0 0,1 0 0,0 0 0,-1 0 0,2 0 0,0 0 0,-2 0 0,1 0 0,-1 0 0,2 0 0,0 0 0,-2 0 0,2 0 0,-2 0 0,2 0 0,-2 0 0,-1 0 0,-1 0 0,-1 0 0,0 0 0,1 0 0,1 0 0,2 0 0,1 0 0,0 0 0,0 0 0,0 0 0,-2 0 0,-3 0 0,-2 0 0,2 0 0,-1 0 0,4 0 0,-2 0 0,1 0 0,2 0 0,0 0 0,-1 0 0,-1 0 0,-2 0 0,0 0 0,2 0 0,0 0 0,2 0 0,1 0 0,-1 0 0,1 0 0,-2 0 0,0 0 0,-4 0 0,-1 0 0,0 0 0,2 0 0,1 0 0,3 0 0,0 0 0,0 0 0,1 0 0,0 0 0,-3 0 0,-2 0 0,-5 0 0,-1 0 0,-2 0 0,0 0 0,3 0 0,0 0 0,7 0 0,-4 0 0,7 0 0,-2 0 0,0 0 0,2 0 0,-2 0 0,0 0 0,1 0 0,0 0 0,0 0 0,-1 0 0,0 0 0,0 0 0,-1 0 0,1 0 0,1 0 0,0 0 0,1 0 0,0 0 0,0 0 0,-1 0 0,2 0 0,-1 0 0,0 0 0,0 0 0,-1 0 0,0 0 0,-1 0 0,0 0 0,-2 0 0,2 0 0,-1 0 0,1 0 0,2 0 0,0 0 0,-1 0 0,1 0 0,0 0 0,0 0 0,2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2:10:36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1358 1 24575,'-10'0'0,"-1"0"0,-6 0 0,-10 4 0,-34-1 0,-5 0 0,10 2 0,-10-2 0,5-2 0,36-1 0,-3 0 0,4 0 0,1 0 0,3 0 0,1 0 0,6 0 0,0 0 0,6 0 0,-2 0 0,-1 0 0,-3 1 0,-3 3 0,-6 2 0,-5 3 0,1 1 0,0-1 0,4-2 0,2-1 0,2-3 0,5-1 0,4-1 0,3-1 0,2 0 0,-2 1 0,-1 2 0,-8 3 0,4-3 0,-9 3 0,6-3 0,-5 1 0,2 1 0,1-2 0,2 1 0,3-2 0,3 0 0,2 0 0,2-2 0,0 1 0,0 1 0,0 2 0,-2 1 0,-2 2 0,-3 1 0,-1 1 0,3-1 0,2-4 0,2 0 0,3-1 0,-2-1 0,2 2 0,-3 0 0,1 2 0,-1 3 0,-2 0 0,0 1 0,-2-1 0,2 0 0,2-1 0,1-1 0,2-2 0,1 0 0,1 0 0,-2 2 0,0 1 0,-3 2 0,-1 4 0,0 7 0,-1-5 0,0 6 0,2-7 0,-2 1 0,3-2 0,0-3 0,0-2 0,2-1 0,0-2 0,0-1 0,2-1 0,-3 2 0,0 2 0,-2 2 0,1 1 0,-2 2 0,0 1 0,0-1 0,1-2 0,0-1 0,1-2 0,1 1 0,1-3 0,1 1 0,-1 0 0,-6 5 0,1 1 0,-2 2 0,4-5 0,2-3 0,-1-3 0,2-1 0,0 1 0,2 2 0,-2 1 0,-1 1 0,1 3 0,-2 0 0,1 2 0,1-3 0,0 0 0,2-4 0,-1 2 0,-1-1 0,-1 0 0,1 0 0,-1 2 0,0 2 0,-1 2 0,0 1 0,1-1 0,-1-2 0,2-1 0,0-1 0,1-1 0,1 0 0,0-2 0,0-1 0,0-1 0,0 4 0,0-3 0,-2 5 0,-1-3 0,1 1 0,0 1 0,0-1 0,0 3 0,-1-4 0,1 3 0,2-3 0,-1-1 0,-2 0 0,1-3 0,0 1 0,2 1 0,-2 4 0,0 6 0,-3 4 0,0 2 0,1 0 0,2-3 0,2 1 0,-2-2 0,0-2 0,-1-3 0,1-2 0,2-3 0,0-2 0,0 0 0,0 0 0,0 3 0,0 3 0,0 4 0,0 2 0,0 0 0,0-2 0,0-2 0,0-2 0,0-1 0,1-2 0,1-3 0,2-2 0,0-1 0,3 4 0,-4-1 0,2 5 0,-1-3 0,1 1 0,1 1 0,-1-1 0,-3 1 0,2-1 0,0-1 0,0-3 0,2 0 0,-3-1 0,1 3 0,0 1 0,0 0 0,0 0 0,-1-2 0,1-1 0,-2 0 0,2-1 0,4 0 0,0 1 0,5 2 0,0 3 0,9 14 0,-8-9 0,8 11 0,-12-13 0,1 2 0,-4-3 0,-1 0 0,-2-2 0,-1 0 0,1 0 0,-2-1 0,2-2 0,-1 1 0,-1 0 0,2 2 0,0 1 0,3 4 0,0 4 0,0 4 0,0 1 0,-2-1 0,2-4 0,-2-4 0,-3 0 0,2-7 0,-1 3 0,1-5 0,0 1 0,0-1 0,0 0 0,1 2 0,0 0 0,0 3 0,2 1 0,0 2 0,0 1 0,-2-1 0,-2-1 0,1-3 0,-1 0 0,-1 0 0,0-2 0,0-2 0,0-1 0,0 0 0,2 2 0,2 5 0,-1-2 0,6 7 0,-4-1 0,2 3 0,1 4 0,0 1 0,0-3 0,-1-3 0,-1-5 0,-3-3 0,0-1 0,0 1 0,2 0 0,1 0 0,0 0 0,1 1 0,2 6 0,2 5 0,1 6 0,3 3 0,0 3 0,0 3 0,-3-1 0,-1 0 0,-4-17 0,2 1 0,-5-9 0,1 1 0,-2 0 0,-2-2 0,2 0 0,3 4 0,1 2 0,2 5 0,0 3 0,1 0 0,1-1 0,-1-2 0,-2-5 0,-1-3 0,0-3 0,-2 0 0,-2-2 0,-1-1 0,-1-2 0,1-1 0,2 1 0,3 4 0,-2-2 0,3 6 0,-1 0 0,3 4 0,2 6 0,3 0 0,-2 0 0,0-2 0,-3-6 0,-3-2 0,0-3 0,-3-1 0,-2-2 0,0-2 0,-1-1 0,2 1 0,1 1 0,2 2 0,1 1 0,0 1 0,0 1 0,0 2 0,-1-1 0,1 1 0,2-1 0,-3-3 0,0 2 0,-4-6 0,2 2 0,0-1 0,1 0 0,0 2 0,0 0 0,1 2 0,0-1 0,-2-1 0,0-1 0,-2 0 0,0-2 0,0-2 0,2 1 0,-1-1 0,1 0 0,-1 0 0,4 2 0,-2-3 0,6 5 0,-4-3 0,5 1 0,0 3 0,-3-2 0,1-1 0,1-2 0,2-2 0,6 0 0,6 0 0,6 0 0,7 0 0,3 0 0,4 0 0,4 0 0,0 0 0,-3 0 0,-6-2 0,-8-1 0,-5 0 0,-4-1 0,0 1 0,0 1 0,-1-3 0,9-3 0,-11 5 0,12-7 0,-10 5 0,4-3 0,-1-2 0,2-2 0,-2 0 0,0 2 0,-3 2 0,-6 3 0,-1 0 0,-1 0 0,-2 1 0,1 2 0,2-1 0,1 1 0,2-3 0,-1-1 0,3-2 0,0-1 0,0-1 0,3 2 0,-4 1 0,4-3 0,-9 7 0,3-6 0,-9 7 0,3-3 0,-2 1 0,1 1 0,1-1 0,0 0 0,1-1 0,1-3 0,-2 0 0,1-1 0,0 0 0,2-1 0,-1 1 0,-2-1 0,0 1 0,-1 1 0,0 1 0,-1 0 0,-1 2 0,-1-1 0,-1-1 0,1 0 0,0-2 0,2-6 0,-4 3 0,4-6 0,-3 3 0,1-2 0,0 1 0,0 2 0,0 0 0,1-1 0,-1 4 0,-2 1 0,-3 4 0,-1 1 0,-1-3 0,2-3 0,-1-2 0,1-3 0,2-3 0,1-1 0,-1-4 0,2 1 0,-1 0 0,2 3 0,-1 5 0,-3 3 0,-3 3 0,0 1 0,1 3 0,-1 1 0,0 0 0,0-3 0,1-2 0,1 0 0,1-3 0,-1-1 0,0 2 0,-1 0 0,0 3 0,0 1 0,0 2 0,0 2 0,-1-1 0,0 2 0,-1-2 0,-1-2 0,0-1 0,0-3 0,0-1 0,0-1 0,0-1 0,0 5 0,0-2 0,0 4 0,0-3 0,0 0 0,0-1 0,0-2 0,0-1 0,-1-2 0,-1-1 0,-2 0 0,-2-1 0,-1 0 0,-2-1 0,0 0 0,2 3 0,2 2 0,0 3 0,1 2 0,1 0 0,1 2 0,-1 1 0,1 2 0,-2 0 0,-3-4 0,1-2 0,-3-3 0,0-1 0,0 2 0,0-1 0,1 2 0,2 4 0,0 1 0,2 3 0,1-1 0,0 0 0,0 1 0,-1 1 0,-1 0 0,-1-3 0,-2-2 0,-1-2 0,0-1 0,-1-1 0,0-2 0,1 1 0,0-1 0,-1 1 0,5 3 0,-3-2 0,5 3 0,-1 0 0,-3 0 0,-1-3 0,-5-4 0,-3-5 0,-1-1 0,-3-1 0,-1-2 0,-1-1 0,1 1 0,5 3 0,4 5 0,2 3 0,2 4 0,2 1 0,1 2 0,1 3 0,-2 0 0,-1 2 0,1-4 0,-3 3 0,-1-5 0,1 3 0,-2-1 0,3 0 0,2 2 0,0 0 0,1 1 0,-1-1 0,-1-2 0,-2 0 0,0-1 0,0-1 0,1 1 0,-1-1 0,2 1 0,0 1 0,2-1 0,1 1 0,-2 0 0,0 1 0,-3-1 0,0 0 0,-1-2 0,1 0 0,2 1 0,2 0 0,2 1 0,1-1 0,1 1 0,1 0 0,0 0 0,0 0 0,-1 1 0,-2 1 0,1 0 0,0-2 0,2-4 0,0-3 0,0-2 0,-8-2 0,6 5 0,-7-3 0,4 2 0,-3-5 0,-3-3 0,-1-4 0,2 0 0,0-1 0,0 1 0,0 2 0,1 3 0,4 5 0,1 4 0,2 3 0,0 3 0,-1 0 0,1-2 0,1-4 0,-1-3 0,0 0 0,0 1 0,0 4 0,1 1 0,-1 3 0,0-1 0,-2 0 0,0-1 0,-1-3 0,0 0 0,-2-3 0,0 0 0,-2-3 0,1-3 0,1 2 0,2-1 0,1 2 0,-1-1 0,3 6 0,-2 1 0,1 3 0,-1-1 0,-2 1 0,-1-1 0,0 0 0,1-1 0,1-3 0,0-1 0,1-1 0,1 0 0,-1 1 0,2 2 0,0 2 0,1 2 0,-1 1 0,0 3 0,0-2 0,0 1 0,2-4 0,-2-5 0,-1-3 0,0-4 0,-1-1 0,2 0 0,-2 1 0,0 1 0,1 3 0,1 4 0,-1 2 0,1 5 0,0-1 0,-1 1 0,2 0 0,1-4 0,0-2 0,0-4 0,0-2 0,0-2 0,0-1 0,0-1 0,0 2 0,0 2 0,0 3 0,0 4 0,0 1 0,-1 1 0,-1 1 0,-1-2 0,2 0 0,-1-5 0,0-2 0,-1-2 0,0 0 0,-1 0 0,0 2 0,0 1 0,0 5 0,1 1 0,0 2 0,1 0 0,-2-1 0,1 1 0,0-1 0,2 0 0,-2 0 0,1-3 0,-2 3 0,-1 0 0,2 2 0,-2 1 0,1-1 0,-2 1 0,-1 0 0,1-2 0,-2-1 0,1 0 0,0-1 0,1 2 0,0 1 0,2-1 0,0 2 0,1 1 0,-1 2 0,0-2 0,0-1 0,-4-3 0,3 3 0,-7-1 0,7 2 0,-6 0 0,4-2 0,0-3 0,1 2 0,1-1 0,0-1 0,0 1 0,0-1 0,-2 1 0,0 1 0,-2 0 0,0 0 0,-1 1 0,-2 0 0,0 2 0,1 2 0,2-2 0,1 0 0,0-1 0,2 1 0,-1 0 0,3 0 0,-2-2 0,0 0 0,0 2 0,0 0 0,1 2 0,0 0 0,-1 0 0,-2 0 0,1 0 0,0 0 0,2 0 0,1 0 0,-2 0 0,-3-2 0,-3-1 0,1-1 0,0-1 0,2 3 0,1 0 0,-1 2 0,-1 0 0,0 0 0,1 0 0,0 0 0,1 0 0,1 0 0,2 0 0,0 0 0,1 0 0,-2 0 0,0 0 0,-1 0 0,2 0 0,-1-4 0,1 3 0,-1-5 0,3 4 0,-1-1 0,0 1 0,0 2 0,0 0 0,0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2:10:49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2294 538 24575,'-2'-9'0,"-1"-1"0,-2-1 0,-2 0 0,-8-8 0,2 4 0,-2-1 0,3 5 0,0 2 0,-4-5 0,-6-3 0,-10-8 0,11 6 0,-14-12 0,16 6 0,-6-7 0,2 1 0,4 0 0,3 3 0,4 5 0,4 6 0,2 5 0,2 2 0,1 3 0,2 1 0,0 3 0,-2 1 0,-6 2 0,-3 0 0,-19 0 0,-1-2 0,-13-3 0,13-2 0,1-2 0,12 0 0,3 2 0,5 1 0,3 2 0,3 1 0,-1 0 0,-2 0 0,-6 0 0,-9-4 0,4 4 0,-13-1 0,8 4 0,-7 0 0,2-2 0,4-1 0,6-1 0,4-1 0,4 3 0,3 0 0,1 2 0,-1 0 0,-3 0 0,0 0 0,0 0 0,0 0 0,4 0 0,1 0 0,1 0 0,1 0 0,-2 0 0,-1 0 0,-3 0 0,-2 0 0,0 1 0,-1 1 0,0 1 0,1 1 0,2 0 0,2-1 0,3 0 0,0-1 0,1 2 0,0-2 0,-2 3 0,-3 3 0,2-3 0,-3 5 0,3-6 0,-1 0 0,2-2 0,1 0 0,2 0 0,0 0 0,-4 1 0,-1-1 0,1 2 0,0 1 0,3-3 0,-1 0 0,-1 0 0,-1 1 0,0 1 0,0 2 0,-2 0 0,-2 1 0,-4-1 0,-2 2 0,-1 2 0,-2 0 0,2 0 0,2-1 0,3 0 0,3 0 0,1-2 0,2 0 0,2-2 0,2-1 0,3 2 0,-1-1 0,-2-1 0,-1-1 0,-2 1 0,0 2 0,-3 2 0,-1 2 0,3-2 0,-4 2 0,6-4 0,-1 1 0,2-2 0,1-1 0,-1-1 0,1 2 0,-2 1 0,-2 2 0,-3 2 0,-2 3 0,-1 2 0,-3 1 0,0-1 0,2-3 0,2 0 0,3-3 0,2-1 0,2 0 0,2-2 0,1 0 0,0-2 0,-2 0 0,0-2 0,0 0 0,-2 0 0,-3 2 0,-4 5 0,3-4 0,-5 5 0,6-3 0,-3 2 0,3-1 0,3-1 0,0-3 0,2-2 0,0-1 0,2 2 0,-2-1 0,-2 1 0,-2 1 0,-5 5 0,4 0 0,-4 4 0,3-3 0,-1 0 0,5-1 0,-1-1 0,2-1 0,0-3 0,1-1 0,2 1 0,0 1 0,-1 3 0,-2 0 0,-1 3 0,1 0 0,0 1 0,0-3 0,2-2 0,1-2 0,1 0 0,-2 5 0,-2 4 0,-1 8 0,-1 1 0,-1 0 0,1-2 0,-1-1 0,2-2 0,3-3 0,1-4 0,1-2 0,-1-4 0,0-2 0,0-1 0,0 2 0,-1 2 0,-1 5 0,-1 3 0,-2 2 0,0 1 0,2-3 0,-2-2 0,3-3 0,2 0 0,0-1 0,2-1 0,0 0 0,-1 0 0,-2 3 0,-1 3 0,0 3 0,-1 1 0,0-2 0,-2 7 0,4-11 0,-5 9 0,7-15 0,-3 5 0,4-4 0,0 1 0,0 0 0,0 1 0,0 4 0,0 3 0,0 4 0,0 0 0,0-1 0,-1-3 0,-2-3 0,1-2 0,0-1 0,1 0 0,1-2 0,0-1 0,0 0 0,0 3 0,0 7 0,0 4 0,0 5 0,0 3 0,0 1 0,0 2 0,-1-1 0,-1-4 0,-1-7 0,0-4 0,-1-5 0,2-1 0,0-2 0,1 0 0,-1-1 0,0 1 0,-2 3 0,0 5 0,-1 4 0,-2 2 0,2 4 0,-2-2 0,-3 0 0,6-7 0,-4-2 0,6-8 0,0 2 0,0 0 0,2-1 0,0 4 0,0 5 0,0 8 0,-2 7 0,0 4 0,-3 2 0,-1-1 0,1-4 0,-1-3 0,2-8 0,0-3 0,1-5 0,1-2 0,-2-1 0,1 5 0,-1-4 0,-6 18 0,4-16 0,-6 20 0,2-8 0,-4 9 0,0 2 0,0-6 0,4-3 0,0-7 0,1-5 0,2-2 0,1-3 0,3-4 0,1 0 0,1-2 0,1 2 0,0 2 0,0 6 0,0 11 0,0 8 0,-3 6 0,1 3 0,-1 5 0,-2-15 0,2 5 0,0-21 0,1 0 0,2-5 0,0-2 0,-2-1 0,-1 0 0,1-1 0,0 2 0,2 5 0,0 8 0,0 7 0,0 6 0,0 5 0,0 3 0,0 0 0,0-4 0,0-8 0,0-7 0,0-6 0,0-4 0,0-2 0,0-5 0,0 0 0,0-1 0,0 1 0,0 1 0,0 3 0,2 3 0,3 6 0,1 4 0,1 0 0,-2-5 0,-3-6 0,1-2 0,-1-2 0,0-2 0,2 0 0,0-2 0,1 0 0,0 0 0,1 3 0,1 4 0,2 5 0,0 2 0,0 1 0,-4-7 0,-1 0 0,-2-7 0,1 3 0,-1-1 0,-1-1 0,1-3 0,1-1 0,2 0 0,1 2 0,1 3 0,3 1 0,1 4 0,1 1 0,0 1 0,-2-3 0,-1-2 0,-1-2 0,1 1 0,-2-2 0,0 0 0,-1-3 0,0 1 0,15 3 0,-4-2 0,19 6 0,-8-4 0,9 6 0,1 2 0,1 1 0,0 0 0,-7-3 0,-8-4 0,-7 0 0,-7-2 0,-1-2 0,-1-3 0,-1-2 0,-2-1 0,-1 0 0,2 0 0,2 2 0,4 0 0,4 1 0,6-1 0,0-2 0,1 0 0,-1 0 0,2 0 0,-10 0 0,3 0 0,-10 0 0,1 0 0,1 0 0,-1 0 0,-1 0 0,0 0 0,3 0 0,2 0 0,3 0 0,1 0 0,-2 0 0,-2 0 0,-2 0 0,-1 0 0,-2 0 0,0 0 0,-1 0 0,3 0 0,14 0 0,-2 0 0,19 0 0,12 0 0,-13 0 0,21 0 0,-25 0 0,9 0 0,-5 0 0,-5 0 0,-9 0 0,-7 0 0,-5 0 0,-4 0 0,-2 0 0,0 0 0,-1 0 0,3 0 0,6-1 0,7-6 0,7-3 0,5-5 0,1-2 0,-1 0 0,-2 1 0,-2 0 0,1 0 0,-12 7 0,-1-2 0,-11 9 0,1-1 0,1 1 0,-2 2 0,0 0 0,2 0 0,5-1 0,9-1 0,7-3 0,6 0 0,0-1 0,-1-1 0,-3-1 0,-5-1 0,-5 0 0,-6 2 0,-4 1 0,-2 3 0,-2 0 0,1 0 0,1-1 0,9-6 0,1 4 0,12-6 0,0 3 0,9-4 0,1-1 0,-1-3 0,0 1 0,-1-1 0,-4-1 0,-5 3 0,-8 1 0,-7 5 0,-5 2 0,-1 1 0,-1-1 0,3 0 0,4-1 0,8-4 0,6-3 0,4-3 0,4-4 0,1 0 0,-2 0 0,-3 0 0,-4 3 0,-7 1 0,-7 8 0,-3-1 0,-7 6 0,1-1 0,-1 1 0,0 0 0,2-3 0,5-2 0,2-3 0,-2-1 0,2 0 0,-2 0 0,-1 0 0,0 2 0,-4 2 0,-2 1 0,-4 2 0,1 0 0,-1 0 0,4-2 0,-1 0 0,3-4 0,-1 1 0,2-2 0,0 0 0,-1 0 0,1 2 0,-2 1 0,-3 3 0,-2 2 0,-2 1 0,1-1 0,3 0 0,0-2 0,1 0 0,-3-3 0,0 0 0,0 1 0,1 1 0,-1 4 0,-2 0 0,0-1 0,0 0 0,0-5 0,0-2 0,0-29 0,0 19 0,0-21 0,0 30 0,0 0 0,0 5 0,0 3 0,0 2 0,0-2 0,0 0 0,0-3 0,0 1 0,0 0 0,0 2 0,0 0 0,0 2 0,0 0 0,0 0 0,2-2 0,0-2 0,0 0 0,0-4 0,0 0 0,0 1 0,1 0 0,-1 1 0,-2-1 0,0 4 0,0-4 0,0 6 0,0-2 0,0-1 0,0-2 0,0-1 0,0 0 0,0 0 0,0 1 0,0-1 0,0-3 0,0-12 0,0 6 0,0-14 0,0 6 0,0-10 0,0-1 0,0 1 0,0-1 0,0 3 0,0 5 0,0 7 0,0 12 0,0 4 0,0 1 0,0 0 0,0-1 0,0-1 0,0-1 0,0-3 0,2-2 0,0 1 0,0 2 0,0 2 0,0 1 0,1 2 0,-1 1 0,2 2 0,0-1 0,1-2 0,1 0 0,-1-1 0,0 2 0,-2 0 0,-1 1 0,-2 0 0,0 0 0,0 1 0,0-1 0,2-2 0,1-1 0,1-3 0,0 2 0,-2 2 0,0 0 0,-2-1 0,0-2 0,0 1 0,0 1 0,0 0 0,0 0 0,0 1 0,0 2 0,0 0 0,0-2 0,0-5 0,0-3 0,0-1 0,0-1 0,0 2 0,0 3 0,0 0 0,0 4 0,0 1 0,-1 1 0,-1 3 0,-1 0 0,-1-3 0,1-5 0,-1-3 0,-1-3 0,-1 1 0,1 5 0,-4-1 0,5 3 0,-3-3 0,1 1 0,-1 2 0,0 2 0,1 3 0,1 0 0,-1 0 0,0 0 0,1-3 0,-1 0 0,-1-1 0,0 2 0,1 0 0,1 1 0,0 1 0,1 2 0,0 2 0,-2-2 0,-1 0 0,-1 0 0,0 0 0,-1 1 0,0-1 0,-2 0 0,4-1 0,-4-1 0,5 2 0,-3 0 0,1 0 0,0 2 0,1 0 0,0 0 0,-1 0 0,-1-1 0,-4-2 0,-3 0 0,-2 1 0,-2 1 0,1 1 0,1 0 0,3 0 0,3 0 0,2 0 0,3 0 0,0 0 0,3 0 0,1-2 0,-1 0 0,0 0 0,-1 0 0,-2 2 0,0 0 0,-1 0 0,0 0 0,2 0 0,0 0 0,1-1 0,1-1 0,0-1 0,0 1 0,-2 2 0,-2 0 0,-6 0 0,-4 0 0,-3 0 0,-1 0 0,-2 0 0,8 0 0,-4 0 0,10 0 0,0 0 0,1 0 0,3 0 0,0 0 0,3 0 0,-2 0 0,0-2 0,-4-1 0,-8-1 0,-10-5 0,-1 0 0,4 0 0,7 1 0,9 3 0,1-1 0,2 1 0,1 1 0,2 1 0,1-1 0,1-2 0,0-2 0,-2-1 0,-1 0 0,0 2 0,-1 1 0,2 0 0,-1 2 0,0 0 0,-1 1 0,0-1 0,0 0 0,-1-1 0,0 1 0,1-1 0,1 1 0,1-1 0,2 1 0,0-1 0,0-1 0,0 0 0,-2-1 0,0 2 0,0-2 0,-2-3 0,2-4 0,-2-2 0,-1 1 0,2 3 0,1 2 0,2 3 0,-2 3 0,-1-1 0,1 1 0,0-2 0,2-5 0,0 0 0,0-4 0,0-3 0,0 3 0,0 0 0,0 6 0,0 2 0,0 1 0,0 2 0,0-1 0,0 1 0,0-3 0,0-5 0,0-4 0,0-1 0,0 1 0,0-5 0,0 7 0,0-6 0,0 11 0,0-2 0,0 3 0,0 0 0,0 0 0,0-2 0,0-2 0,0-2 0,0 0 0,0 0 0,0 1 0,0 1 0,0 4 0,0 2 0,0-1 0,0 0 0,0-1 0,0-1 0,0 0 0,0 2 0,0 0 0,0 0 0,0 1 0,0 0 0,0 0 0,0 2 0,0-1 0,0 0 0,0-1 0,0 0 0,0 0 0,0-3 0,0-1 0,0-1 0,0 1 0,0 2 0,0 1 0,0 2 0,-3 1 0,-2 3 0,1 0 0,1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2:11:08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3288 304 24575,'-4'-12'0,"-2"-1"0,-14-13 0,-6-1 0,2-3 0,-7-5 0,11 11 0,-2-4 0,4 6 0,7 6 0,0 3 0,3 3 0,2 1 0,2 1 0,1 2 0,-1 3 0,-1 3 0,1 0 0,0 0 0,0 0 0,-1 0 0,1 0 0,-1 0 0,-1 0 0,-1 0 0,-1 0 0,0 0 0,0 0 0,0 0 0,2 0 0,0 0 0,2 0 0,-1 1 0,1 1 0,-2 1 0,-1 0 0,-3 0 0,-2 2 0,-1-1 0,-1-1 0,0-2 0,4 0 0,1 1 0,4 0 0,-1 1 0,-2-2 0,-8-1 0,-10 0 0,5 0 0,-6 0 0,15 0 0,-2 0 0,3 0 0,2 0 0,1 0 0,2 0 0,-1 0 0,-2 0 0,-3 0 0,-5 0 0,-4 0 0,-2 0 0,0 0 0,1 0 0,1 0 0,4 0 0,4 0 0,4 0 0,4 0 0,1 0 0,-2 0 0,-1 0 0,-6 0 0,-6 0 0,-6 0 0,-3 0 0,-1 0 0,1 0 0,2 0 0,2 0 0,2 0 0,3-2 0,1-2 0,3-2 0,1-2 0,2 0 0,-2 1 0,0 2 0,0 0 0,-2 0 0,-1 2 0,-7 0 0,8 3 0,-8 0 0,12 0 0,-2 0 0,3 0 0,3 0 0,2 0 0,0 0 0,1 0 0,-8 0 0,3 0 0,-6 0 0,6 0 0,1 0 0,2 0 0,3 0 0,-1 0 0,0 0 0,-2 0 0,-3 0 0,1 0 0,-1 0 0,2 0 0,1 0 0,2 0 0,0 0 0,1 0 0,-2 2 0,-2 2 0,-3 2 0,-9 5 0,6-3 0,-8 5 0,11-7 0,-4 4 0,5-3 0,-1 1 0,4 1 0,1-1 0,1 0 0,0-1 0,-3 0 0,-2 1 0,-3 2 0,-2-1 0,1 0 0,2 0 0,3-1 0,2 1 0,0 0 0,2-2 0,3-1 0,-3-1 0,0 0 0,-3 2 0,-1 1 0,-1 4 0,-2 2 0,0 1 0,0-3 0,2-1 0,1-3 0,2 0 0,1-1 0,4-2 0,1-1 0,-3 4 0,1-3 0,-5 5 0,1-4 0,-2 5 0,1 0 0,0 1 0,1 0 0,1-3 0,1-1 0,1-1 0,3-1 0,1-1 0,-2 0 0,-3 2 0,0 3 0,-1 1 0,-1 3 0,2-3 0,1-2 0,2-2 0,0-5 0,0 0 0,0 0 0,-2 2 0,-1 2 0,-1 3 0,-3 2 0,0 2 0,-3 5 0,-1 1 0,0-1 0,2-4 0,4-4 0,1-2 0,1-2 0,1-3 0,0 0 0,3-1 0,-1 2 0,-2 1 0,-2 1 0,-3 5 0,0 0 0,0 0 0,-2 3 0,4-7 0,-2 5 0,5-9 0,-2 5 0,2-6 0,-2 4 0,-2 1 0,0 2 0,-2 3 0,2 0 0,1-1 0,2-1 0,0-2 0,2 0 0,1-3 0,0-3 0,-2-1 0,0-1 0,0 0 0,-2 0 0,-1 0 0,0 0 0,0 0 0,2 0 0,0 1 0,-1 2 0,-1 1 0,-2 2 0,0-1 0,2-2 0,0-1 0,3-1 0,-1-1 0,1 0 0,0 0 0,0 0 0,0 0 0,0 0 0,0 0 0,-2 0 0,0 0 0,-4 2 0,-1 2 0,-3 3 0,0 0 0,-5 2 0,8-6 0,-3 1 0,7-4 0,-1 0 0,2 0 0,0 0 0,0 0 0,-3 0 0,-4 0 0,1 0 0,0 0 0,4 0 0,1 0 0,2 0 0,0 0 0,1 0 0,-1-1 0,-1-2 0,0-1 0,-3-1 0,1-2 0,-1 0 0,0 1 0,0-1 0,0 0 0,1-1 0,2 2 0,1 1 0,1 1 0,0 0 0,-2-2 0,-2-6 0,1 5 0,-2-4 0,5 8 0,-2 1 0,2-1 0,-2-1 0,1-1 0,-1-2 0,-1 0 0,-1 2 0,2 2 0,0 1 0,2 1 0,0 1 0,-2 0 0,-2 0 0,0 0 0,-2 0 0,2 0 0,1 0 0,1 0 0,-2 0 0,-1 0 0,-1 0 0,-3 0 0,-5 0 0,5 0 0,-8 0 0,12 0 0,-2 0 0,3 0 0,2 0 0,1 0 0,0 0 0,1 2 0,-1 0 0,-1 0 0,-2 1 0,0 1 0,-3 2 0,0 2 0,-1-1 0,1 0 0,2-2 0,0-2 0,2 0 0,2 0 0,0 1 0,1 2 0,-3 1 0,-2 1 0,1-1 0,-2-1 0,2 0 0,1-1 0,0 0 0,4-2 0,-1 0 0,1 0 0,1 1 0,0 0 0,0 0 0,0-1 0,-1 2 0,2 0 0,-1 2 0,0 0 0,-1-2 0,1-1 0,0 2 0,-2 1 0,-2 2 0,0 0 0,1 0 0,0 0 0,2 0 0,0 0 0,-1-1 0,2-1 0,0-1 0,0-1 0,2 2 0,0-2 0,-1 3 0,-2-4 0,1 2 0,0-1 0,2 1 0,0 0 0,-2-2 0,-3-2 0,0 4 0,0 7 0,3 5 0,2 3 0,-2-3 0,0-5 0,0-1 0,0 0 0,2-2 0,0-4 0,0-1 0,0 0 0,0 6 0,0-1 0,0 7 0,0-4 0,0-1 0,0-2 0,0-2 0,0-3 0,0 0 0,0 0 0,0 2 0,0 2 0,0 1 0,0 2 0,0-1 0,0 0 0,-2-3 0,-1 0 0,1 0 0,0 0 0,2 3 0,0-1 0,0 4 0,0-7 0,0 4 0,0-4 0,0 5 0,0 1 0,0-1 0,0-1 0,0-2 0,0-1 0,0-2 0,0 3 0,0-4 0,0 7 0,0 0 0,0 7 0,0 3 0,-2 3 0,-3 1 0,-1-4 0,-1-1 0,3-4 0,1-4 0,1-1 0,2-3 0,0-3 0,0 1 0,0 3 0,0 4 0,0 7 0,0 7 0,-2 4 0,-1 1 0,0-3 0,-3 0 0,5-11 0,-4 1 0,5-11 0,0 2 0,-1-4 0,-1-3 0,-1 1 0,2 0 0,0 5 0,0 6 0,-1 5 0,-2 4 0,-1-1 0,0-1 0,0-5 0,0-3 0,0-3 0,2-2 0,1-2 0,2-1 0,0 2 0,0 1 0,0 2 0,0 1 0,0-1 0,0 0 0,-3-1 0,-1 1 0,-2-1 0,2 0 0,2 3 0,2 5 0,0 3 0,0 0 0,0 3 0,0-2 0,0 5 0,0-12 0,0 2 0,0-12 0,0 3 0,0-1 0,0 0 0,0 0 0,0-1 0,0 1 0,0 3 0,0 6 0,0 6 0,1 4 0,2 4 0,0-1 0,1-3 0,-1-4 0,0-4 0,-1-5 0,-2-3 0,2-1 0,0-3 0,0-1 0,2-1 0,-1-1 0,1 2 0,0 3 0,1 8 0,2 2 0,-1 5 0,1 0 0,-1-3 0,-2-1 0,1-4 0,0-4 0,-2-3 0,1-2 0,-1-2 0,0-1 0,3 2 0,0 2 0,4 5 0,3 8 0,5 6 0,3 5 0,1 8 0,-5-14 0,1 6 0,-6-20 0,2 4 0,-2-2 0,-1-2 0,-3-3 0,-1-4 0,0 0 0,0 0 0,1 2 0,1 4 0,0 1 0,0 3 0,1-1 0,-1 0 0,0-2 0,0-1 0,-2 0 0,0-3 0,-3-3 0,1-3 0,1 1 0,0 1 0,3 2 0,-1 3 0,3-1 0,1 4 0,0 0 0,0 1 0,-2-2 0,-2-2 0,0-1 0,-1-3 0,-2-1 0,0-3 0,1 0 0,2 3 0,4 2 0,6 3 0,4 1 0,2 0 0,1 0 0,-1 2 0,-6-4 0,-1 3 0,-7-6 0,0-1 0,-1-2 0,-1-2 0,0 0 0,-1 0 0,0 0 0,1 1 0,5 2 0,6 0 0,3 3 0,0 0 0,-1 0 0,-3 0 0,-3-1 0,-3-1 0,-2-1 0,-2-1 0,-1-1 0,0-1 0,-1 0 0,3 0 0,-2 0 0,5 0 0,0 0 0,4 0 0,6 0 0,0 0 0,2 0 0,-1 0 0,-3 0 0,-2 0 0,-2 0 0,-3 0 0,-2 0 0,-1 0 0,-1 0 0,0 0 0,0 0 0,3 0 0,4-2 0,3-2 0,5-3 0,-1-2 0,-1 1 0,-1 0 0,-4-1 0,-7 5 0,1-3 0,-4 4 0,0-1 0,-1-2 0,-2-1 0,-2-3 0,0 1 0,1 0 0,-1 0 0,0 0 0,-1-2 0,-1 0 0,0-1 0,0-1 0,0-1 0,0-2 0,0-5 0,0-2 0,0 0 0,0 2 0,0 3 0,0 1 0,0 3 0,0-1 0,0 5 0,0 0 0,0 3 0,0-1 0,0 2 0,2 2 0,0 2 0,0 1 0,1-3 0,1-2 0,1-3 0,1 1 0,3-8 0,-6 8 0,5-10 0,-3 9 0,0-5 0,1 0 0,-1 2 0,0 1 0,1 1 0,-1 1 0,2 3 0,-2-1 0,1 1 0,-1 1 0,-1-1 0,-1 3 0,0-1 0,1 0 0,0-2 0,0-4 0,0-1 0,1-1 0,1 1 0,0 2 0,2 0 0,0-7 0,-2 9 0,1-5 0,-2 7 0,1 0 0,-2-1 0,0 1 0,0 0 0,-1-2 0,1 0 0,-1-2 0,1 0 0,1 1 0,-1 1 0,0 2 0,-1 1 0,0 1 0,-1 0 0,2 0 0,-2-1 0,0 0 0,1-1 0,0-3 0,1 3 0,3-4 0,-3 2 0,2-1 0,-1-1 0,-2 2 0,1 2 0,-2 1 0,1 2 0,0 0 0,0 0 0,2 1 0,0-1 0,1 0 0,-1 0 0,-1-1 0,1 0 0,1-3 0,1 0 0,-1-1 0,0 1 0,1-1 0,1 0 0,3-1 0,-4 4 0,3-1 0,4 2 0,-6-1 0,8-1 0,-6 1 0,4-2 0,2-2 0,1-2 0,1 0 0,0-1 0,0-2 0,-1 1 0,-2 0 0,-2 2 0,-1 2 0,-1 1 0,1 1 0,-1-1 0,-1 0 0,-2 0 0,1 1 0,0 1 0,1-1 0,2-1 0,0 0 0,1-9 0,-3 8 0,6-8 0,-4 7 0,2-3 0,-1-2 0,-1 0 0,-1 4 0,0 2 0,-3 3 0,-2 2 0,-2-1 0,0 2 0,0-2 0,1 0 0,3-4 0,0-2 0,1-2 0,0 1 0,-1 1 0,1 1 0,0 2 0,-1 1 0,-1 1 0,-2 1 0,-3-1 0,1 2 0,0-1 0,2-2 0,1-2 0,0-1 0,-1 0 0,0 1 0,-1 0 0,-1 1 0,-1 2 0,0 1 0,2-2 0,2 0 0,2-4 0,1-3 0,0-5 0,4-8 0,7-10 0,-5 9 0,10-11 0,-9 14 0,4-5 0,-2 4 0,-4 6 0,-3 5 0,-3 3 0,-2 4 0,0 1 0,-1 1 0,2-2 0,1-4 0,1 0 0,-1 0 0,0 3 0,-2 2 0,-2 1 0,-1 0 0,1 1 0,0 0 0,3-3 0,2-1 0,0-4 0,1-1 0,-1-1 0,0 0 0,0 3 0,0 2 0,0 3 0,-1 2 0,-3 1 0,-1-2 0,1-1 0,1-1 0,4-3 0,-3 5 0,3-3 0,-5 4 0,1-3 0,0 0 0,0 1 0,1 1 0,1 0 0,-1-5 0,0-1 0,0 0 0,0-1 0,-2 4 0,-1 2 0,0 1 0,-1 3 0,-1-2 0,0 1 0,-1-4 0,-1-5 0,0-4 0,4-4 0,1 0 0,3 1 0,2-8 0,-5 13 0,0-5 0,-5 15 0,2-4 0,1-13 0,-1 6 0,2-13 0,-1 16 0,-1-4 0,0 2 0,-2 2 0,0 1 0,2 4 0,0 3 0,0 1 0,1 0 0,-1-4 0,2-5 0,2-4 0,0-3 0,0 1 0,-1 4 0,-2 2 0,1 2 0,-1 1 0,-1 2 0,0 1 0,0 0 0,1-1 0,1-3 0,0 0 0,-1-1 0,0 3 0,0 1 0,-1 2 0,-1 0 0,-1 1 0,1 1 0,1 1 0,0 0 0,2-4 0,3-10 0,-1 3 0,3-7 0,-5 8 0,1-2 0,-3 2 0,2 2 0,-1 1 0,1 2 0,0 2 0,-2-3 0,1-2 0,-1-8 0,3-6 0,-1 1 0,-1 3 0,-1 6 0,-2 6 0,0 2 0,1 0 0,2 1 0,1-3 0,1-1 0,-1-3 0,1-2 0,-1 1 0,1 2 0,-1 3 0,-1 3 0,1 1 0,-1 2 0,-1 0 0,2-2 0,2-5 0,-3 0 0,4-4 0,-2 3 0,-1-1 0,3 2 0,-3 1 0,-2-1 0,2 3 0,-2 1 0,0 1 0,1-2 0,-1-4 0,0-5 0,0 2 0,1-1 0,-1 4 0,0 3 0,0-1 0,-2 3 0,2 1 0,0 1 0,0 0 0,0-1 0,-2-2 0,0-6 0,0-8 0,0-3 0,0-5 0,0 0 0,0 2 0,0 2 0,0 4 0,0 5 0,0 4 0,0 3 0,0 3 0,0 0 0,0 1 0,0-1 0,0 1 0,0 0 0,0 0 0,-2 1 0,0 2 0,0-1 0,-2 0 0,2-1 0,-1 2 0,-1 1 0,0 0 0,0 0 0,0 1 0,0 1 0,1 2 0,1 0 0,2 0 0,0-2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6T17:20:17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14 926 24575,'0'-11'0,"0"4"0,0-3 0,0-5 0,0-8 0,0-7 0,0-3 0,0-10 0,1-7 0,1-5 0,1 5 0,-1 13 0,0 8 0,-2 8 0,0 4 0,0 6 0,0 4 0,0 1 0,1 2 0,1 1 0,3-1 0,-3 0 0,3 1 0,-3-1 0,0-1 0,1 1 0,-1 0 0,0 0 0,2-1 0,1-5 0,2-3 0,2-2 0,1-2 0,2 1 0,0-1 0,-1 2 0,-1 2 0,-2 3 0,-2 3 0,-1 1 0,-1 0 0,0 1 0,5-3 0,18-14 0,1 5 0,20-14 0,-11 10 0,10-5 0,-8 4 0,3 0 0,-6 5 0,-8 3 0,-6 4 0,-9 5 0,-5 2 0,-3 2 0,0 1 0,-1 0 0,0 0 0,5-2 0,4-2 0,5-2 0,5-2 0,-1-1 0,0 2 0,0-1 0,-10 5 0,3-2 0,-10 3 0,2 0 0,0 0 0,1 2 0,6 0 0,11 0 0,9 0 0,12 0 0,1 0 0,-2 0 0,-4 0 0,-6 0 0,-6 0 0,-7 0 0,-7 0 0,-4 0 0,-4 0 0,4 0 0,8 0 0,8 0 0,29 0 0,-15 0 0,27 0 0,-23 2 0,4 1 0,-8 0 0,15-1 0,-28 1 0,25-1 0,-29 0 0,2 2 0,-4-2 0,-11 1 0,-1-2 0,-4 1 0,3 0 0,7 2 0,17 3 0,15 1 0,15 4 0,6 2 0,-1 1 0,-2-1 0,-9-1 0,-9-3 0,-11-1 0,-12 0 0,-7-2 0,-7-1 0,-4-2 0,-2 0 0,1 1 0,-1 0 0,4 4 0,-1-3 0,5 5 0,-3-3 0,1 1 0,-2 0 0,-1-1 0,-1-1 0,0 1 0,-1-1 0,-3 0 0,-1 1 0,0 1 0,3 6 0,4 5 0,5 4 0,5 6 0,1 0 0,1 1 0,-3-3 0,-3-5 0,-2-4 0,-3-4 0,-1-3 0,-5 0 0,-2-6 0,-2 2 0,0-2 0,0 1 0,0 0 0,0 0 0,2 4 0,3 5 0,2 6 0,3 4 0,-1 1 0,2-1 0,1-1 0,-2-4 0,0-3 0,-3-3 0,-3-3 0,-1-3 0,-2-1 0,-1 0 0,0-1 0,1 0 0,1 1 0,1 1 0,3 4 0,0 4 0,3 4 0,-3 4 0,0-9 0,-2 7 0,-2-8 0,0 2 0,-2-1 0,0-2 0,0-2 0,0-1 0,0 0 0,0-2 0,0 3 0,0 4 0,0 2 0,0 6 0,2 5 0,0 7 0,2 6 0,1 3 0,-2 1 0,-1-2 0,-1-2 0,-1-6 0,0-1 0,0 4 0,0-15 0,0 7 0,-2-16 0,0 2 0,0 10 0,0-10 0,2 14 0,0-7 0,0 8 0,0 3 0,0 5 0,0 4 0,0 3 0,0 0 0,0-2 0,-2-1 0,-1-4 0,-4-5 0,0-6 0,0-3 0,2-4 0,3-3 0,-1 0 0,3-3 0,0 4 0,0-7 0,0 9 0,0-5 0,0 7 0,0 2 0,0 0 0,-4 0 0,-2-3 0,-4 2 0,-1-4 0,2-3 0,1-1 0,3-6 0,2-2 0,2 0 0,1-2 0,0 1 0,0-1 0,0 0 0,0 1 0,0 1 0,0 0 0,0 3 0,0-1 0,0 1 0,0 0 0,0 3 0,0-6 0,0 4 0,0-8 0,0 2 0,0 1 0,0-1 0,0 1 0,-1 3 0,-1 4 0,-1 6 0,-3 4 0,-1 3 0,-1 2 0,-1 3 0,-1 0 0,1 0 0,-2-4 0,0-3 0,0-4 0,2-4 0,3-1 0,0-4 0,-1-1 0,1 1 0,-1 5 0,0-5 0,-5 14 0,0-11 0,-6 17 0,1-6 0,-8 10 0,2-3 0,-5 4 0,3-3 0,2-5 0,3-6 0,5-8 0,3-3 0,3-2 0,2-1 0,2-2 0,0-1 0,0 1 0,-2-1 0,-4 2 0,-3 3 0,-4 2 0,-3 4 0,-1 2 0,0 0 0,0-1 0,-4 3 0,10-10 0,-5 3 0,10-9 0,0 1 0,-1 0 0,3 1 0,-4 2 0,-5 1 0,-2 4 0,-8 4 0,-1 2 0,-2 3 0,-2 1 0,2-1 0,1-2 0,6-2 0,3-3 0,4-4 0,2-3 0,4-2 0,3 0 0,2-1 0,0-1 0,-3 0 0,-3 0 0,-10 2 0,3-1 0,-15 3 0,4-2 0,-11 1 0,0 1 0,-3 0 0,1 0 0,5 0 0,2-1 0,6-2 0,4-4 0,3-1 0,3-2 0,-1 0 0,1-3 0,-2-2 0,1-5 0,-3-4 0,0 0 0,-1-1 0,3 2 0,2 0 0,3 1 0,1 3 0,1 1 0,2 1 0,5 4 0,-1-4 0,4 4 0,-3-1 0,1-2 0,0 3 0,-1 0 0,0 0 0,0 1 0,1 0 0,1 1 0,2 1 0,1-2 0,1 1 0,2-2 0,-2-2 0,0 0 0,0-2 0,-1 0 0,-1-2 0,-1-1 0,-4-2 0,-1 0 0,-6-3 0,5 4 0,-5-4 0,5 7 0,-2-4 0,1 3 0,2-1 0,1 1 0,3 1 0,0 0 0,1 0 0,0 0 0,1 1 0,0 0 0,0-1 0,1 1 0,0-1 0,0 1 0,-2-1 0,-2-1 0,0-2 0,0-3 0,-1-2 0,-1 0 0,-1-3 0,3-2 0,-1-5 0,4 8 0,-2-4 0,2 10 0,0-2 0,2 2 0,-2 5 0,2 1 0,-3 0 0,0 0 0,1-2 0,-2 1 0,0-2 0,-1-3 0,0-5 0,1-5 0,0-4 0,2-1 0,-1 2 0,2 1 0,1 1 0,1 3 0,1 3 0,-1 2 0,-2 1 0,0 2 0,-5-10 0,3 10 0,-5-15 0,3 4 0,-2-13 0,1-5 0,3-4 0,3-4 0,-1 0 0,1 2 0,-1 7 0,2 9 0,1 6 0,0 5 0,0 6 0,0 3 0,0 3 0,0 3 0,0-1 0,0 1 0,-2-2 0,0-1 0,0 1 0,1 0 0,0-3 0,1 2 0,0 0 0,0-1 0,0 5 0,0-4 0,0 2 0,0-1 0,-1-1 0,-1 0 0,0-3 0,-1-2 0,1-3 0,0-3 0,0 0 0,0 0 0,0 2 0,0 3 0,0 1 0,1 3 0,1 0 0,0 2 0,0-1 0,0-1 0,0-3 0,0-5 0,0-7 0,0-5 0,0-11 0,0 15 0,0-10 0,0 16 0,0-4 0,0 3 0,0 2 0,0 2 0,0 0 0,-1 2 0,-1 2 0,-1 0 0,-1 1 0,0-2 0,-1 1 0,-1 1 0,0-1 0,1 2 0,-1 1 0,0 3 0,1 0 0,1 3 0,1-1 0,2 0 0,-1-1 0,0-3 0,0 3 0,2-3 0,-2 2 0,0-5 0,-2 0 0,0-1 0,0 1 0,-1 0 0,1-1 0,-1 1 0,2 0 0,0 2 0,-1 0 0,1 1 0,2-2 0,0-4 0,1-2 0,0-3 0,0-1 0,0-1 0,0 0 0,0 2 0,0 2 0,0 2 0,0 2 0,-2 2 0,-3 1 0,0 1 0,-2-1 0,3 1 0,-1-2 0,0 1 0,0-3 0,1 0 0,1-1 0,0 1 0,0 1 0,-2 1 0,-1 0 0,-1 3 0,0 0 0,-1 2 0,1 0 0,0 2 0,2-1 0,-1-1 0,1-2 0,1-1 0,2-1 0,2 1 0,-2 0 0,0 1 0,0-1 0,1 4 0,-1-3 0,-2 5 0,-1-1 0,-3 2 0,1-1 0,-2-2 0,-2-2 0,-1-4 0,0 0 0,3-1 0,-1-3 0,4 6 0,-1-6 0,3 6 0,0-1 0,0 1 0,0 1 0,0 2 0,1 0 0,1 1 0,0 0 0,2 0 0,0-1 0,0-1 0,0 1 0,0-1 0,0 1 0,0-1 0,0 1 0,0-1 0,0 2 0,0 1 0,0 1 0,0 0 0,0-6 0,0 2 0,0-10 0,0 2 0,0-4 0,0-1 0,0 1 0,0 1 0,0 3 0,0 3 0,0 6 0,0 3 0,1 5 0,1 2 0,0-1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FF753-647F-2A4D-ACAC-01547BD4325D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852F9-41B5-EB41-A54F-11168CDEF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731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lay_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856480-3536-0344-A53D-DE371BB9C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285" t="23239" b="21607"/>
          <a:stretch/>
        </p:blipFill>
        <p:spPr>
          <a:xfrm>
            <a:off x="4526731" y="2534972"/>
            <a:ext cx="3856777" cy="1388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4527F1-7553-8247-ACA1-9C28E0B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1402"/>
          <a:stretch/>
        </p:blipFill>
        <p:spPr>
          <a:xfrm>
            <a:off x="0" y="0"/>
            <a:ext cx="484632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8747" y="3848099"/>
            <a:ext cx="7180285" cy="1427957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8748" y="5281688"/>
            <a:ext cx="7180286" cy="1576312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51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Relay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51660" y="1385888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1</a:t>
            </a:r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2D9E153B-CADE-0541-8345-5A04A5D0DEBC}"/>
              </a:ext>
            </a:extLst>
          </p:cNvPr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>
            <a:gsLst>
              <a:gs pos="0">
                <a:srgbClr val="002760"/>
              </a:gs>
              <a:gs pos="45000">
                <a:schemeClr val="accent1"/>
              </a:gs>
              <a:gs pos="100000">
                <a:srgbClr val="FFA0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E5405F5-03CC-2E41-A5D2-1FAAC9046DF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851660" y="2221910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2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B4D6D4-8695-D84D-835D-4688F20044D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851660" y="3060088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BD4F95-1281-F84C-99AB-62AFAAA564B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851660" y="3901167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4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13B8FB2-5FFB-AD4F-89E0-EFD4D2438F0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851660" y="4760092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5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D8C0390-C0CF-C94E-AB4B-C38EC0D2B8B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851660" y="5609508"/>
            <a:ext cx="9883140" cy="487637"/>
          </a:xfr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/>
            </a:lvl1pPr>
            <a:lvl2pPr marL="238125" indent="0">
              <a:buNone/>
              <a:defRPr/>
            </a:lvl2pPr>
            <a:lvl3pPr marL="685800" indent="0">
              <a:buNone/>
              <a:defRPr/>
            </a:lvl3pPr>
            <a:lvl4pPr marL="1149350" indent="0">
              <a:buNone/>
              <a:defRPr/>
            </a:lvl4pPr>
            <a:lvl5pPr marL="1574800" indent="0">
              <a:buNone/>
              <a:defRPr/>
            </a:lvl5pPr>
          </a:lstStyle>
          <a:p>
            <a:pPr lvl="0">
              <a:spcBef>
                <a:spcPts val="0"/>
              </a:spcBef>
              <a:buClrTx/>
              <a:defRPr/>
            </a:pPr>
            <a:r>
              <a:rPr lang="en-US" dirty="0"/>
              <a:t>Agenda Item 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0BF9BC-36BE-E84E-BAF7-707F78181A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361" t="947" b="1254"/>
          <a:stretch/>
        </p:blipFill>
        <p:spPr>
          <a:xfrm>
            <a:off x="9943112" y="177670"/>
            <a:ext cx="1853554" cy="7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15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lay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9686" y="1277937"/>
            <a:ext cx="5564716" cy="51287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277937"/>
            <a:ext cx="5535084" cy="512870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hape 26">
            <a:extLst>
              <a:ext uri="{FF2B5EF4-FFF2-40B4-BE49-F238E27FC236}">
                <a16:creationId xmlns:a16="http://schemas.microsoft.com/office/drawing/2014/main" id="{6886280B-FBA9-8043-BEDF-6502A58593F7}"/>
              </a:ext>
            </a:extLst>
          </p:cNvPr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>
            <a:gsLst>
              <a:gs pos="0">
                <a:srgbClr val="002760"/>
              </a:gs>
              <a:gs pos="45000">
                <a:schemeClr val="accent1"/>
              </a:gs>
              <a:gs pos="100000">
                <a:srgbClr val="FFA0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73F26E-3FC4-464F-B4DF-82167350F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361" t="947" b="1254"/>
          <a:stretch/>
        </p:blipFill>
        <p:spPr>
          <a:xfrm>
            <a:off x="9943112" y="177670"/>
            <a:ext cx="1853554" cy="7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Relay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686" y="1277940"/>
            <a:ext cx="5566833" cy="37175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686" y="1649692"/>
            <a:ext cx="5566833" cy="47664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277940"/>
            <a:ext cx="5539317" cy="37175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649692"/>
            <a:ext cx="5539317" cy="47664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26">
            <a:extLst>
              <a:ext uri="{FF2B5EF4-FFF2-40B4-BE49-F238E27FC236}">
                <a16:creationId xmlns:a16="http://schemas.microsoft.com/office/drawing/2014/main" id="{B7BC0D04-A06C-0544-A1EF-C7414713C6C6}"/>
              </a:ext>
            </a:extLst>
          </p:cNvPr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>
            <a:gsLst>
              <a:gs pos="0">
                <a:srgbClr val="002760"/>
              </a:gs>
              <a:gs pos="45000">
                <a:schemeClr val="accent1"/>
              </a:gs>
              <a:gs pos="100000">
                <a:srgbClr val="FFA0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D88C7-93AA-F644-BFC3-14B4E55B0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361" t="947" b="1254"/>
          <a:stretch/>
        </p:blipFill>
        <p:spPr>
          <a:xfrm>
            <a:off x="9943112" y="177670"/>
            <a:ext cx="1853554" cy="7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3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Relay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BD66EA89-A85A-FC4D-868C-A27CB253BFD9}"/>
              </a:ext>
            </a:extLst>
          </p:cNvPr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>
            <a:gsLst>
              <a:gs pos="0">
                <a:srgbClr val="002760"/>
              </a:gs>
              <a:gs pos="45000">
                <a:schemeClr val="accent1"/>
              </a:gs>
              <a:gs pos="100000">
                <a:srgbClr val="FFA0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9A134E-8FA9-F04A-A968-4DFD63D0C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361" t="947" b="1254"/>
          <a:stretch/>
        </p:blipFill>
        <p:spPr>
          <a:xfrm>
            <a:off x="9943112" y="177670"/>
            <a:ext cx="1853554" cy="76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06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elay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781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1270001"/>
            <a:ext cx="11359847" cy="515751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Font typeface="Wingdings" charset="2"/>
              <a:buNone/>
              <a:defRPr sz="1800">
                <a:solidFill>
                  <a:schemeClr val="tx1"/>
                </a:solidFill>
              </a:defRPr>
            </a:lvl1pPr>
            <a:lvl2pPr marL="628641" indent="-285750">
              <a:buClr>
                <a:schemeClr val="tx1"/>
              </a:buClr>
              <a:buFont typeface="Arial" charset="0"/>
              <a:buChar char="•"/>
              <a:defRPr sz="1800">
                <a:solidFill>
                  <a:schemeClr val="tx1"/>
                </a:solidFill>
              </a:defRPr>
            </a:lvl2pPr>
            <a:lvl3pPr marL="971532" indent="-285750">
              <a:buClr>
                <a:schemeClr val="tx1"/>
              </a:buClr>
              <a:buFont typeface="Arial" charset="0"/>
              <a:buChar char="•"/>
              <a:defRPr sz="1800">
                <a:solidFill>
                  <a:schemeClr val="tx1"/>
                </a:solidFill>
              </a:defRPr>
            </a:lvl3pPr>
            <a:lvl4pPr marL="1314424" indent="-285750">
              <a:buClr>
                <a:schemeClr val="tx1"/>
              </a:buClr>
              <a:buFont typeface="Arial" charset="0"/>
              <a:buChar char="•"/>
              <a:defRPr sz="1800">
                <a:solidFill>
                  <a:schemeClr val="tx1"/>
                </a:solidFill>
              </a:defRPr>
            </a:lvl4pPr>
            <a:lvl5pPr marL="1657316" indent="-285750">
              <a:buClr>
                <a:schemeClr val="tx1"/>
              </a:buClr>
              <a:buFont typeface="Arial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35428" y="156234"/>
            <a:ext cx="11359848" cy="794583"/>
          </a:xfrm>
        </p:spPr>
        <p:txBody>
          <a:bodyPr anchor="ctr">
            <a:normAutofit/>
          </a:bodyPr>
          <a:lstStyle>
            <a:lvl1pPr algn="l">
              <a:defRPr lang="en-US" sz="2800" b="1" kern="1200" baseline="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Titles Are Font 28 </a:t>
            </a:r>
            <a:r>
              <a:rPr lang="mr-IN" dirty="0"/>
              <a:t>–</a:t>
            </a:r>
            <a:r>
              <a:rPr lang="en-US" dirty="0"/>
              <a:t> Title Case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31" y="100772"/>
            <a:ext cx="1872344" cy="850044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 flip="none" rotWithShape="1">
            <a:gsLst>
              <a:gs pos="0">
                <a:srgbClr val="013178">
                  <a:lumMod val="80000"/>
                </a:srgbClr>
              </a:gs>
              <a:gs pos="100000">
                <a:srgbClr val="FFA0C7"/>
              </a:gs>
              <a:gs pos="45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27512"/>
            <a:ext cx="2207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Confidential | © 2018 Relay Therapeutics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04960" y="65087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340E0-8BE7-4EBA-BD37-C35578D6D7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lay_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C728EF-ED97-CA4E-B6D3-D9E50F16EE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DC042-8330-2247-B8A4-869A7778A0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5047"/>
          <a:stretch/>
        </p:blipFill>
        <p:spPr>
          <a:xfrm>
            <a:off x="4544840" y="1790009"/>
            <a:ext cx="4339000" cy="3060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6235" y="3848099"/>
            <a:ext cx="7180285" cy="1427957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8748" y="5281688"/>
            <a:ext cx="7180286" cy="1576312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2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5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lay_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8999" y="498802"/>
            <a:ext cx="8325799" cy="2904173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9000" y="3517023"/>
            <a:ext cx="8325800" cy="204032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5E3B-A27E-9F45-B728-5BFC8AAB4C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683"/>
          <a:stretch/>
        </p:blipFill>
        <p:spPr>
          <a:xfrm>
            <a:off x="0" y="0"/>
            <a:ext cx="4599805" cy="594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E4228-E2BC-EA4E-BCF0-B06D13092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15" t="30338" r="39889" b="29469"/>
          <a:stretch/>
        </p:blipFill>
        <p:spPr>
          <a:xfrm>
            <a:off x="818388" y="2374539"/>
            <a:ext cx="1772223" cy="20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69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lay_Transition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DDB31B-FA1F-8449-A91C-09F258D50C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8999" y="498802"/>
            <a:ext cx="8325799" cy="2904173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9000" y="3517023"/>
            <a:ext cx="8325800" cy="204032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855E3B-A27E-9F45-B728-5BFC8AAB4C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683"/>
          <a:stretch/>
        </p:blipFill>
        <p:spPr>
          <a:xfrm>
            <a:off x="0" y="0"/>
            <a:ext cx="4599805" cy="5949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E4228-E2BC-EA4E-BCF0-B06D13092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15" t="30338" r="39889" b="29469"/>
          <a:stretch/>
        </p:blipFill>
        <p:spPr>
          <a:xfrm>
            <a:off x="818388" y="2374539"/>
            <a:ext cx="1772223" cy="20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03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y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DC1B22-3FD1-E14C-B384-83257E77E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E84E44-0C93-6341-A76A-8D57C407C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15" t="30338" r="39889" b="29469"/>
          <a:stretch/>
        </p:blipFill>
        <p:spPr>
          <a:xfrm>
            <a:off x="5090990" y="2578468"/>
            <a:ext cx="1772223" cy="20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94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lay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DC1B22-3FD1-E14C-B384-83257E77E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375E6-E894-6245-B9C4-A9D40E292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5047"/>
          <a:stretch/>
        </p:blipFill>
        <p:spPr>
          <a:xfrm>
            <a:off x="5160475" y="1943427"/>
            <a:ext cx="4237022" cy="2988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F07A6E-35BB-D14D-9984-77793F8AD0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8" r="1402"/>
          <a:stretch/>
        </p:blipFill>
        <p:spPr>
          <a:xfrm>
            <a:off x="3657600" y="2435382"/>
            <a:ext cx="1395501" cy="19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49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elay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DC1B22-3FD1-E14C-B384-83257E77E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375E6-E894-6245-B9C4-A9D40E2920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596"/>
          <a:stretch/>
        </p:blipFill>
        <p:spPr>
          <a:xfrm>
            <a:off x="3304515" y="1943427"/>
            <a:ext cx="6092982" cy="29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23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y_End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CE3F64-8051-7A48-AE3B-4B847888D4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8" t="15046" r="-2893" b="10642"/>
          <a:stretch/>
        </p:blipFill>
        <p:spPr>
          <a:xfrm>
            <a:off x="1449551" y="-347662"/>
            <a:ext cx="939799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DA1FB-5BDC-B945-8434-126C55FA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0215" t="30338" r="39889" b="29469"/>
          <a:stretch/>
        </p:blipFill>
        <p:spPr>
          <a:xfrm>
            <a:off x="5090990" y="2578468"/>
            <a:ext cx="1772223" cy="20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lay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FB530-7D63-CD45-9757-B39E6F8922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361" t="947" b="1254"/>
          <a:stretch/>
        </p:blipFill>
        <p:spPr>
          <a:xfrm>
            <a:off x="9943112" y="177670"/>
            <a:ext cx="1853554" cy="763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2D9E153B-CADE-0541-8345-5A04A5D0DEBC}"/>
              </a:ext>
            </a:extLst>
          </p:cNvPr>
          <p:cNvSpPr/>
          <p:nvPr userDrawn="1"/>
        </p:nvSpPr>
        <p:spPr>
          <a:xfrm>
            <a:off x="491792" y="1026878"/>
            <a:ext cx="11247120" cy="18288"/>
          </a:xfrm>
          <a:prstGeom prst="rect">
            <a:avLst/>
          </a:prstGeom>
          <a:gradFill>
            <a:gsLst>
              <a:gs pos="0">
                <a:srgbClr val="002760"/>
              </a:gs>
              <a:gs pos="45000">
                <a:schemeClr val="accent1"/>
              </a:gs>
              <a:gs pos="100000">
                <a:srgbClr val="FFA0C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89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56403E0-3914-4076-9A7E-54BA5F280C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1289770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95" imgH="394" progId="TCLayout.ActiveDocument.1">
                  <p:embed/>
                </p:oleObj>
              </mc:Choice>
              <mc:Fallback>
                <p:oleObj name="think-cell Slide" r:id="rId19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56403E0-3914-4076-9A7E-54BA5F280C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E8FCA84-8A86-4B61-A94C-E6CEE9F15AA0}"/>
              </a:ext>
            </a:extLst>
          </p:cNvPr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200" b="1" i="0" baseline="0" dirty="0"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101" y="42151"/>
            <a:ext cx="9608819" cy="990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684" y="1286321"/>
            <a:ext cx="11303000" cy="5139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4F51C-A013-2E4D-9454-08EE37120DEB}"/>
              </a:ext>
            </a:extLst>
          </p:cNvPr>
          <p:cNvSpPr txBox="1"/>
          <p:nvPr userDrawn="1"/>
        </p:nvSpPr>
        <p:spPr>
          <a:xfrm>
            <a:off x="11297046" y="6577373"/>
            <a:ext cx="57504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A68BCD3-1146-684A-8DA5-061296C8E07B}" type="slidenum">
              <a:rPr lang="en-US" sz="750" smtClean="0">
                <a:solidFill>
                  <a:srgbClr val="8C8C8C"/>
                </a:solidFill>
              </a:rPr>
              <a:pPr algn="r"/>
              <a:t>‹#›</a:t>
            </a:fld>
            <a:endParaRPr lang="en-US" sz="750" dirty="0">
              <a:solidFill>
                <a:srgbClr val="8C8C8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083729-D830-F84A-9DA0-D4C84EE7CB1F}"/>
              </a:ext>
            </a:extLst>
          </p:cNvPr>
          <p:cNvSpPr txBox="1"/>
          <p:nvPr userDrawn="1"/>
        </p:nvSpPr>
        <p:spPr>
          <a:xfrm>
            <a:off x="422276" y="6578389"/>
            <a:ext cx="5796280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8C8C8C"/>
                </a:solidFill>
              </a:rPr>
              <a:t>Confidential | © 2025 Relay Therapeutics</a:t>
            </a:r>
          </a:p>
        </p:txBody>
      </p:sp>
    </p:spTree>
    <p:extLst>
      <p:ext uri="{BB962C8B-B14F-4D97-AF65-F5344CB8AC3E}">
        <p14:creationId xmlns:p14="http://schemas.microsoft.com/office/powerpoint/2010/main" val="232986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66" r:id="rId3"/>
    <p:sldLayoutId id="2147483667" r:id="rId4"/>
    <p:sldLayoutId id="2147483665" r:id="rId5"/>
    <p:sldLayoutId id="2147483668" r:id="rId6"/>
    <p:sldLayoutId id="2147483669" r:id="rId7"/>
    <p:sldLayoutId id="2147483656" r:id="rId8"/>
    <p:sldLayoutId id="2147483650" r:id="rId9"/>
    <p:sldLayoutId id="2147483663" r:id="rId10"/>
    <p:sldLayoutId id="2147483652" r:id="rId11"/>
    <p:sldLayoutId id="2147483653" r:id="rId12"/>
    <p:sldLayoutId id="2147483654" r:id="rId13"/>
    <p:sldLayoutId id="2147483655" r:id="rId14"/>
    <p:sldLayoutId id="2147483670" r:id="rId15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/>
        <a:buNone/>
        <a:defRPr sz="16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1963" indent="-223838" algn="l" defTabSz="45718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tabLst/>
        <a:defRPr sz="16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917575" indent="-231775" algn="l" defTabSz="45718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stem Font Regular"/>
        <a:buChar char="–"/>
        <a:tabLst/>
        <a:defRPr sz="16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373188" indent="-223838" algn="l" defTabSz="45718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Arial" panose="020B0604020202020204" pitchFamily="34" charset="0"/>
        <a:buChar char="•"/>
        <a:tabLst/>
        <a:defRPr sz="16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828800" indent="-254000" algn="l" defTabSz="457189" rtl="0" eaLnBrk="1" latinLnBrk="0" hangingPunct="1">
        <a:spcBef>
          <a:spcPct val="20000"/>
        </a:spcBef>
        <a:buClr>
          <a:schemeClr val="bg1">
            <a:lumMod val="50000"/>
          </a:schemeClr>
        </a:buClr>
        <a:buFont typeface="System Font Regular"/>
        <a:buChar char="–"/>
        <a:tabLst/>
        <a:defRPr sz="1600" b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28" userDrawn="1">
          <p15:clr>
            <a:srgbClr val="F26B43"/>
          </p15:clr>
        </p15:guide>
        <p15:guide id="2" pos="264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873" userDrawn="1">
          <p15:clr>
            <a:srgbClr val="F26B43"/>
          </p15:clr>
        </p15:guide>
        <p15:guide id="5" orient="horz" pos="394" userDrawn="1">
          <p15:clr>
            <a:srgbClr val="F26B43"/>
          </p15:clr>
        </p15:guide>
        <p15:guide id="6" pos="3829" userDrawn="1">
          <p15:clr>
            <a:srgbClr val="F26B43"/>
          </p15:clr>
        </p15:guide>
        <p15:guide id="7" orient="horz" pos="40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400.png"/><Relationship Id="rId4" Type="http://schemas.openxmlformats.org/officeDocument/2006/relationships/image" Target="../media/image1170.png"/><Relationship Id="rId9" Type="http://schemas.openxmlformats.org/officeDocument/2006/relationships/customXml" Target="../ink/ink4.xml"/><Relationship Id="rId14" Type="http://schemas.openxmlformats.org/officeDocument/2006/relationships/image" Target="../media/image16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Useful </a:t>
            </a:r>
            <a:r>
              <a:rPr lang="en-US" dirty="0" err="1"/>
              <a:t>RDKit</a:t>
            </a:r>
            <a:r>
              <a:rPr lang="en-US" dirty="0"/>
              <a:t> Utils</a:t>
            </a:r>
            <a:br>
              <a:rPr lang="en-US" dirty="0"/>
            </a:br>
            <a:r>
              <a:rPr lang="en-US" dirty="0"/>
              <a:t>A Motley Collection of Helpful Routines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Pat Walters | </a:t>
            </a:r>
            <a:r>
              <a:rPr lang="en-US" dirty="0" err="1">
                <a:latin typeface="Calibri"/>
                <a:ea typeface="Calibri"/>
                <a:cs typeface="Calibri"/>
              </a:rPr>
              <a:t>RDKit</a:t>
            </a:r>
            <a:r>
              <a:rPr lang="en-US" dirty="0">
                <a:latin typeface="Calibri"/>
                <a:ea typeface="Calibri"/>
                <a:cs typeface="Calibri"/>
              </a:rPr>
              <a:t> US UGM | April 10, 2025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455F45-8512-AD11-862D-ED558FCAF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20" y="630913"/>
            <a:ext cx="3214370" cy="321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94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43A26-EAE9-437E-7EAC-0F1CF45F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Smi2Fp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EC630-0124-3180-0AE4-E941BDCB5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748" y="1205015"/>
            <a:ext cx="8386990" cy="55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7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ED607-154C-B943-0058-94D5BE2E0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533CC-FD90-49D2-1BF1-050F0DA1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1B563D-0897-651D-13A2-C8EAAA5D04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5ECB8-FD3F-5E65-9F6C-D4A3AA380389}"/>
              </a:ext>
            </a:extLst>
          </p:cNvPr>
          <p:cNvSpPr txBox="1"/>
          <p:nvPr/>
        </p:nvSpPr>
        <p:spPr>
          <a:xfrm>
            <a:off x="8660751" y="3814248"/>
            <a:ext cx="136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Read the 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9501BA-4EB2-6AB8-A4E0-DADBA3B47A1C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01624" y="3983525"/>
            <a:ext cx="245912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67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EE9E-56FB-FCDD-D853-1A66312E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89B4-383D-9C2A-4927-4D5DCA61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34EB08-C9AC-3122-C324-85942542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D76915-8778-08DB-6A5D-334E6EF010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DC92D-06B4-BDAC-3E16-5B96F03A43F9}"/>
              </a:ext>
            </a:extLst>
          </p:cNvPr>
          <p:cNvSpPr txBox="1"/>
          <p:nvPr/>
        </p:nvSpPr>
        <p:spPr>
          <a:xfrm>
            <a:off x="8555127" y="4257867"/>
            <a:ext cx="213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Create a Smi2Fp object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B6F99A-B875-8F1C-EAC2-235666CECC33}"/>
              </a:ext>
            </a:extLst>
          </p:cNvPr>
          <p:cNvCxnSpPr>
            <a:cxnSpLocks/>
          </p:cNvCxnSpPr>
          <p:nvPr/>
        </p:nvCxnSpPr>
        <p:spPr>
          <a:xfrm flipH="1" flipV="1">
            <a:off x="4001632" y="4345663"/>
            <a:ext cx="4553495" cy="8148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40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412F-9F17-2E88-22A4-B34E252E1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2261-EF35-B292-B64A-886B51DF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469C3-4D1B-25A4-2537-773900E937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3A4D2-58B6-D0D3-D88F-9E518DBC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66F565-B3C1-2237-B5CB-171567D215F3}"/>
              </a:ext>
            </a:extLst>
          </p:cNvPr>
          <p:cNvSpPr txBox="1"/>
          <p:nvPr/>
        </p:nvSpPr>
        <p:spPr>
          <a:xfrm>
            <a:off x="9279802" y="4520417"/>
            <a:ext cx="2010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Generate fingerprints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48CC00-52B3-870D-D8D2-DC59A5FD7B02}"/>
              </a:ext>
            </a:extLst>
          </p:cNvPr>
          <p:cNvCxnSpPr>
            <a:cxnSpLocks/>
          </p:cNvCxnSpPr>
          <p:nvPr/>
        </p:nvCxnSpPr>
        <p:spPr>
          <a:xfrm flipH="1">
            <a:off x="8142083" y="4689694"/>
            <a:ext cx="1137719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33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5F85D-9880-67D8-117D-E5877D0E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9A94-F0BD-E67E-EBB0-47F49D2A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54B5E-BF43-870C-6ECD-01DDD1A8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1E313C-E99B-C262-F144-956850AF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581FC-A27F-EA79-3FDC-6D737828E205}"/>
              </a:ext>
            </a:extLst>
          </p:cNvPr>
          <p:cNvSpPr txBox="1"/>
          <p:nvPr/>
        </p:nvSpPr>
        <p:spPr>
          <a:xfrm>
            <a:off x="8725617" y="4864448"/>
            <a:ext cx="2770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Split into training and test sets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38F68F8-868C-FDEC-9B8E-EB997D58F4FD}"/>
              </a:ext>
            </a:extLst>
          </p:cNvPr>
          <p:cNvCxnSpPr>
            <a:cxnSpLocks/>
          </p:cNvCxnSpPr>
          <p:nvPr/>
        </p:nvCxnSpPr>
        <p:spPr>
          <a:xfrm flipH="1">
            <a:off x="6096000" y="5033725"/>
            <a:ext cx="264059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321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E20F0-B233-3A7F-B0B1-9BE8A823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AB6C-890D-0A06-491B-96DC5A1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189B4-52E4-CFB0-DF98-AFCD61B1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CFDE1A-2548-06F6-886B-0DA3252E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E812B-01A9-E32B-DADA-50509679A5A6}"/>
              </a:ext>
            </a:extLst>
          </p:cNvPr>
          <p:cNvSpPr txBox="1"/>
          <p:nvPr/>
        </p:nvSpPr>
        <p:spPr>
          <a:xfrm>
            <a:off x="8725617" y="5253747"/>
            <a:ext cx="1907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Create the regressor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DEBA5C-AED9-FEB1-9B24-DA133615759D}"/>
              </a:ext>
            </a:extLst>
          </p:cNvPr>
          <p:cNvCxnSpPr>
            <a:cxnSpLocks/>
          </p:cNvCxnSpPr>
          <p:nvPr/>
        </p:nvCxnSpPr>
        <p:spPr>
          <a:xfrm flipH="1">
            <a:off x="5667469" y="5423024"/>
            <a:ext cx="305814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20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A8677-8357-EBF8-8377-E8576C73C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83098-06AC-635E-C34F-C60F6B525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B34BF-0649-1013-72E6-A0ED9BE116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8879C-BA18-B6BF-3673-309D8BAA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AB5FD-5FA3-A702-6F79-0BEA9FEE507C}"/>
              </a:ext>
            </a:extLst>
          </p:cNvPr>
          <p:cNvSpPr txBox="1"/>
          <p:nvPr/>
        </p:nvSpPr>
        <p:spPr>
          <a:xfrm>
            <a:off x="9449894" y="5606832"/>
            <a:ext cx="152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Train the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A98C8A-7FCE-2072-6574-668E3CD32716}"/>
              </a:ext>
            </a:extLst>
          </p:cNvPr>
          <p:cNvCxnSpPr>
            <a:cxnSpLocks/>
          </p:cNvCxnSpPr>
          <p:nvPr/>
        </p:nvCxnSpPr>
        <p:spPr>
          <a:xfrm flipH="1">
            <a:off x="6809300" y="5776109"/>
            <a:ext cx="264059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11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E886-D33D-089F-4339-D4481AFA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798B-D44D-FD63-06BA-55BBBF62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Machine Learning Model in 7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533F05-2DD9-41C9-4984-C6F808DE37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4" r="2119"/>
          <a:stretch/>
        </p:blipFill>
        <p:spPr>
          <a:xfrm>
            <a:off x="609600" y="3589020"/>
            <a:ext cx="7631430" cy="279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5C1EB-C103-9BCF-6220-E421BD9492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"/>
          <a:stretch/>
        </p:blipFill>
        <p:spPr>
          <a:xfrm>
            <a:off x="609600" y="1381760"/>
            <a:ext cx="8568690" cy="204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3A5B9-4633-7E35-82B6-B2E96436402F}"/>
              </a:ext>
            </a:extLst>
          </p:cNvPr>
          <p:cNvSpPr txBox="1"/>
          <p:nvPr/>
        </p:nvSpPr>
        <p:spPr>
          <a:xfrm>
            <a:off x="9286932" y="5941811"/>
            <a:ext cx="1661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Make predictions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81E0A0-D107-DD69-23F3-AF0F0A8176D2}"/>
              </a:ext>
            </a:extLst>
          </p:cNvPr>
          <p:cNvCxnSpPr>
            <a:cxnSpLocks/>
          </p:cNvCxnSpPr>
          <p:nvPr/>
        </p:nvCxnSpPr>
        <p:spPr>
          <a:xfrm flipH="1">
            <a:off x="6646338" y="6111088"/>
            <a:ext cx="264059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8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CBE73-2BD1-622D-B9ED-B8C513CE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3D Structures and Conformers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E0B3F-D538-F6AE-8293-BA5AC51E4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90" y="1259840"/>
            <a:ext cx="7339506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3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D2B5-8056-DC9F-8F48-D8E4FDC2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Are Analogs Docked? </a:t>
            </a:r>
          </a:p>
        </p:txBody>
      </p:sp>
      <p:pic>
        <p:nvPicPr>
          <p:cNvPr id="5" name="covid">
            <a:hlinkClick r:id="" action="ppaction://media"/>
            <a:extLst>
              <a:ext uri="{FF2B5EF4-FFF2-40B4-BE49-F238E27FC236}">
                <a16:creationId xmlns:a16="http://schemas.microsoft.com/office/drawing/2014/main" id="{F4F04A48-6B05-36C0-67F4-BFD916D7EF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7794" y="1463039"/>
            <a:ext cx="6089015" cy="49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5B3AB-85CC-C65A-9BE5-17DE2D5B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History With Open Source Cheminformatics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F4108-781A-7242-A81D-52F434B5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90"/>
          <a:stretch/>
        </p:blipFill>
        <p:spPr>
          <a:xfrm>
            <a:off x="653280" y="1184561"/>
            <a:ext cx="6573567" cy="53617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4760F1-48D3-38F7-D300-445D2F9A98E5}"/>
              </a:ext>
            </a:extLst>
          </p:cNvPr>
          <p:cNvSpPr/>
          <p:nvPr/>
        </p:nvSpPr>
        <p:spPr>
          <a:xfrm>
            <a:off x="6096000" y="3730336"/>
            <a:ext cx="1054648" cy="436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Babel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141E56-C43D-B195-7E0D-012F3CDC8226}"/>
              </a:ext>
            </a:extLst>
          </p:cNvPr>
          <p:cNvSpPr/>
          <p:nvPr/>
        </p:nvSpPr>
        <p:spPr>
          <a:xfrm>
            <a:off x="7528938" y="3730336"/>
            <a:ext cx="1054648" cy="436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OBabel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987722-9CF7-D7D2-7C5D-F26F88B5994F}"/>
              </a:ext>
            </a:extLst>
          </p:cNvPr>
          <p:cNvSpPr/>
          <p:nvPr/>
        </p:nvSpPr>
        <p:spPr>
          <a:xfrm>
            <a:off x="8961874" y="3730336"/>
            <a:ext cx="1054648" cy="436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OELib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2CF8F8-72DA-8648-E001-944181C6F30C}"/>
              </a:ext>
            </a:extLst>
          </p:cNvPr>
          <p:cNvSpPr/>
          <p:nvPr/>
        </p:nvSpPr>
        <p:spPr>
          <a:xfrm>
            <a:off x="10241655" y="2992584"/>
            <a:ext cx="1213342" cy="436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Babel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D5CEE-8266-336B-9B10-0D73B694A584}"/>
              </a:ext>
            </a:extLst>
          </p:cNvPr>
          <p:cNvSpPr/>
          <p:nvPr/>
        </p:nvSpPr>
        <p:spPr>
          <a:xfrm>
            <a:off x="10241655" y="4502728"/>
            <a:ext cx="1213342" cy="436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OEChem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6A2732-322B-830C-7D96-A61C7C695E96}"/>
              </a:ext>
            </a:extLst>
          </p:cNvPr>
          <p:cNvCxnSpPr>
            <a:cxnSpLocks/>
          </p:cNvCxnSpPr>
          <p:nvPr/>
        </p:nvCxnSpPr>
        <p:spPr>
          <a:xfrm>
            <a:off x="7183049" y="3948544"/>
            <a:ext cx="31348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CB74BD-8F47-03AF-C2EE-81BAA4C6F628}"/>
              </a:ext>
            </a:extLst>
          </p:cNvPr>
          <p:cNvCxnSpPr>
            <a:cxnSpLocks/>
          </p:cNvCxnSpPr>
          <p:nvPr/>
        </p:nvCxnSpPr>
        <p:spPr>
          <a:xfrm>
            <a:off x="8615987" y="3955470"/>
            <a:ext cx="313488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F4B467-1B86-49CA-D176-C4555F026A8C}"/>
              </a:ext>
            </a:extLst>
          </p:cNvPr>
          <p:cNvCxnSpPr>
            <a:cxnSpLocks/>
          </p:cNvCxnSpPr>
          <p:nvPr/>
        </p:nvCxnSpPr>
        <p:spPr>
          <a:xfrm flipV="1">
            <a:off x="10081323" y="3584864"/>
            <a:ext cx="465450" cy="28055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EA2EB0-7C29-31C5-8719-35E5073FBC1B}"/>
              </a:ext>
            </a:extLst>
          </p:cNvPr>
          <p:cNvCxnSpPr>
            <a:cxnSpLocks/>
          </p:cNvCxnSpPr>
          <p:nvPr/>
        </p:nvCxnSpPr>
        <p:spPr>
          <a:xfrm>
            <a:off x="10081761" y="4007425"/>
            <a:ext cx="465012" cy="4087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80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A984C-3146-6F20-D265-841C091C5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FE4E-037F-F690-A3B4-83B3C5C5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Are Analogs Docked?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C2E15C-70B9-1F74-E019-20AF78E68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1" y="1487682"/>
            <a:ext cx="10806536" cy="41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8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D282-332A-F07B-3A82-4D39C193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Units for Free Energy Calculations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33670-4F9F-38C5-9914-30AD503C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28" y="1235033"/>
            <a:ext cx="5089246" cy="519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3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ADE3-4410-4337-C0B2-A482D698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Out the Trash</a:t>
            </a:r>
          </a:p>
        </p:txBody>
      </p:sp>
      <p:pic>
        <p:nvPicPr>
          <p:cNvPr id="4" name="Picture 3" descr="A robot with a bag in his hand&#10;&#10;AI-generated content may be incorrect.">
            <a:extLst>
              <a:ext uri="{FF2B5EF4-FFF2-40B4-BE49-F238E27FC236}">
                <a16:creationId xmlns:a16="http://schemas.microsoft.com/office/drawing/2014/main" id="{39CE6913-8643-37F1-8BF4-838B9D97B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61" y="1211283"/>
            <a:ext cx="5456712" cy="54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4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FAA1-F1E8-22A3-8736-BCED9DB7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REOS – Rapid Elimination of Swill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E48E5-0F3A-9BD0-C301-B96A97F90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60" y="1127917"/>
            <a:ext cx="6174179" cy="54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73B41-E2C8-2AEC-45EB-EA5AEAEE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Group Filters Have a Long History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F1BD5-A8DC-A68C-A670-44C0EB36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85" t="2450" r="3230"/>
          <a:stretch/>
        </p:blipFill>
        <p:spPr>
          <a:xfrm>
            <a:off x="4034790" y="1268730"/>
            <a:ext cx="3966210" cy="485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6D70B-8438-4456-31F3-F2CA65AF6D78}"/>
              </a:ext>
            </a:extLst>
          </p:cNvPr>
          <p:cNvSpPr txBox="1"/>
          <p:nvPr/>
        </p:nvSpPr>
        <p:spPr>
          <a:xfrm>
            <a:off x="2468880" y="6538850"/>
            <a:ext cx="831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Rishton, Gilbert M. "Reactive compounds and in vitro false positives in HTS."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Drug Discovery 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T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oday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2.9 (1997): 382-384.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64195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06A7-1000-9291-7B57-E594ABF2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Cheminformatics – August 8,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0BD70-E4C7-87D1-E3E4-A5C279A0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64" y="1387516"/>
            <a:ext cx="6981701" cy="517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08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7AF1-25E3-9022-5101-EB74008B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Cheminformatics - July 5, 2023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9DAF2B-D07D-55B9-5805-C5CCFB948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44" y="1378826"/>
            <a:ext cx="6625442" cy="507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1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F574-CA49-1182-883F-48CDA201F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REOS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3FC0E-5D6A-5869-559E-1CFAA4E70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83" y="1272705"/>
            <a:ext cx="5228157" cy="53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64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D2DD-58F9-2A58-FF0D-AAECA1DA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REOS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7960E8-9219-1660-42BF-8B24072E18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6162"/>
          <a:stretch/>
        </p:blipFill>
        <p:spPr>
          <a:xfrm>
            <a:off x="419101" y="1500249"/>
            <a:ext cx="11326566" cy="47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5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F45E-B609-856B-8BEF-04DFD7442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Plots </a:t>
            </a:r>
          </a:p>
        </p:txBody>
      </p:sp>
      <p:pic>
        <p:nvPicPr>
          <p:cNvPr id="4" name="Picture 3" descr="A robot standing on a graph&#10;&#10;AI-generated content may be incorrect.">
            <a:extLst>
              <a:ext uri="{FF2B5EF4-FFF2-40B4-BE49-F238E27FC236}">
                <a16:creationId xmlns:a16="http://schemas.microsoft.com/office/drawing/2014/main" id="{BA0BE213-A963-C020-211E-02C54685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60" y="1354777"/>
            <a:ext cx="5289468" cy="528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15E0-7439-1BFE-E391-EB56E42B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Cheminformatics – Founded 2018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86554A-E35A-98B4-857F-82710A38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1161171"/>
            <a:ext cx="6705600" cy="53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86B1E-B967-7A1F-0DDA-06540B17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Activity Distributions For Scaffolds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51A37-58C4-1269-3AE1-63C42912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157" y="1251038"/>
            <a:ext cx="6662849" cy="4835067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451511C-DA07-6663-FC34-39985C77F49B}"/>
              </a:ext>
            </a:extLst>
          </p:cNvPr>
          <p:cNvSpPr/>
          <p:nvPr/>
        </p:nvSpPr>
        <p:spPr>
          <a:xfrm>
            <a:off x="9520843" y="1448790"/>
            <a:ext cx="2125683" cy="990302"/>
          </a:xfrm>
          <a:prstGeom prst="wedgeRoundRectCallout">
            <a:avLst>
              <a:gd name="adj1" fmla="val -81655"/>
              <a:gd name="adj2" fmla="val 4489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Boxplots as Base64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DA57CFE-0791-8180-A23C-141F0F1DC8B4}"/>
              </a:ext>
            </a:extLst>
          </p:cNvPr>
          <p:cNvSpPr/>
          <p:nvPr/>
        </p:nvSpPr>
        <p:spPr>
          <a:xfrm>
            <a:off x="419101" y="3073730"/>
            <a:ext cx="2125683" cy="990302"/>
          </a:xfrm>
          <a:prstGeom prst="wedgeRoundRectCallout">
            <a:avLst>
              <a:gd name="adj1" fmla="val 78680"/>
              <a:gd name="adj2" fmla="val -546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 Images as Base64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F23D28-E0B5-9716-128A-77C4525B1956}"/>
              </a:ext>
            </a:extLst>
          </p:cNvPr>
          <p:cNvSpPr/>
          <p:nvPr/>
        </p:nvSpPr>
        <p:spPr>
          <a:xfrm>
            <a:off x="2544784" y="6256029"/>
            <a:ext cx="7457704" cy="49282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Images added to a Pandas </a:t>
            </a:r>
            <a:r>
              <a:rPr lang="en-US" sz="1600" b="1" dirty="0" err="1"/>
              <a:t>dataframe</a:t>
            </a:r>
            <a:r>
              <a:rPr lang="en-US" sz="1600" b="1" dirty="0"/>
              <a:t> and viewed as HTML</a:t>
            </a:r>
          </a:p>
        </p:txBody>
      </p:sp>
    </p:spTree>
    <p:extLst>
      <p:ext uri="{BB962C8B-B14F-4D97-AF65-F5344CB8AC3E}">
        <p14:creationId xmlns:p14="http://schemas.microsoft.com/office/powerpoint/2010/main" val="2017214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1515FF-256B-A412-E3A4-843455EE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a Ring On It</a:t>
            </a:r>
          </a:p>
        </p:txBody>
      </p:sp>
      <p:sp>
        <p:nvSpPr>
          <p:cNvPr id="5" name="AutoShape 2" descr="Image of ">
            <a:extLst>
              <a:ext uri="{FF2B5EF4-FFF2-40B4-BE49-F238E27FC236}">
                <a16:creationId xmlns:a16="http://schemas.microsoft.com/office/drawing/2014/main" id="{138C203C-6AAB-5648-0652-D09DA0F930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5" descr="Image of ">
            <a:extLst>
              <a:ext uri="{FF2B5EF4-FFF2-40B4-BE49-F238E27FC236}">
                <a16:creationId xmlns:a16="http://schemas.microsoft.com/office/drawing/2014/main" id="{A4208BFD-C0D3-AE28-4E76-A516ACF69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group of robots dancing&#10;&#10;AI-generated content may be incorrect.">
            <a:extLst>
              <a:ext uri="{FF2B5EF4-FFF2-40B4-BE49-F238E27FC236}">
                <a16:creationId xmlns:a16="http://schemas.microsoft.com/office/drawing/2014/main" id="{FDC2D716-5366-55C3-EDD0-AE9A272B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76" y="1372002"/>
            <a:ext cx="5443847" cy="54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7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7D81-242E-6469-EE30-6DC65B426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Generative Design Workflow for Fragment Screening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153A2-41CC-74B3-019B-534CEAE41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599" y="1325452"/>
            <a:ext cx="3882241" cy="2361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75B83-4946-9ED0-7FFE-D15C8893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663" y="1978028"/>
            <a:ext cx="1882370" cy="114619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1BA21A-45E3-DDB5-3B59-E19CFABE1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592" y="4308914"/>
            <a:ext cx="3141555" cy="21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1767F6-3B79-E0C2-2898-783C16FD00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380" y="4211762"/>
            <a:ext cx="2874936" cy="1918366"/>
          </a:xfrm>
          <a:prstGeom prst="rect">
            <a:avLst/>
          </a:prstGeom>
        </p:spPr>
      </p:pic>
      <p:pic>
        <p:nvPicPr>
          <p:cNvPr id="8" name="docking">
            <a:hlinkClick r:id="" action="ppaction://media"/>
            <a:extLst>
              <a:ext uri="{FF2B5EF4-FFF2-40B4-BE49-F238E27FC236}">
                <a16:creationId xmlns:a16="http://schemas.microsoft.com/office/drawing/2014/main" id="{B334B8CE-AA1A-7A02-ECBD-69321A797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81686" y="2688841"/>
            <a:ext cx="3252616" cy="24673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9023EC-C0B5-D931-22E9-DA7405CE1D1E}"/>
              </a:ext>
            </a:extLst>
          </p:cNvPr>
          <p:cNvCxnSpPr/>
          <p:nvPr/>
        </p:nvCxnSpPr>
        <p:spPr>
          <a:xfrm>
            <a:off x="3143121" y="2519031"/>
            <a:ext cx="5343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6E6757-4268-B7EE-E600-271DC063FF36}"/>
              </a:ext>
            </a:extLst>
          </p:cNvPr>
          <p:cNvCxnSpPr/>
          <p:nvPr/>
        </p:nvCxnSpPr>
        <p:spPr>
          <a:xfrm>
            <a:off x="7950648" y="2741603"/>
            <a:ext cx="5343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7EBE1-6A8D-8636-C507-C58660E2EDE1}"/>
              </a:ext>
            </a:extLst>
          </p:cNvPr>
          <p:cNvCxnSpPr>
            <a:cxnSpLocks/>
          </p:cNvCxnSpPr>
          <p:nvPr/>
        </p:nvCxnSpPr>
        <p:spPr>
          <a:xfrm flipH="1">
            <a:off x="7718344" y="4632863"/>
            <a:ext cx="844383" cy="26654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82AD1D-EFDF-3378-3306-61F1CDFA943A}"/>
              </a:ext>
            </a:extLst>
          </p:cNvPr>
          <p:cNvCxnSpPr>
            <a:cxnSpLocks/>
          </p:cNvCxnSpPr>
          <p:nvPr/>
        </p:nvCxnSpPr>
        <p:spPr>
          <a:xfrm flipH="1">
            <a:off x="3677511" y="5043436"/>
            <a:ext cx="53439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4547731-4212-AB3F-3A87-59648836FB36}"/>
              </a:ext>
            </a:extLst>
          </p:cNvPr>
          <p:cNvSpPr txBox="1"/>
          <p:nvPr/>
        </p:nvSpPr>
        <p:spPr>
          <a:xfrm>
            <a:off x="5012843" y="3687233"/>
            <a:ext cx="1669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Generate analogs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40247-7CFD-628D-23CF-8A605DA1B73C}"/>
              </a:ext>
            </a:extLst>
          </p:cNvPr>
          <p:cNvSpPr txBox="1"/>
          <p:nvPr/>
        </p:nvSpPr>
        <p:spPr>
          <a:xfrm>
            <a:off x="10225348" y="5170945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Dock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85D13-3023-BBBC-0122-F9E43E51C388}"/>
              </a:ext>
            </a:extLst>
          </p:cNvPr>
          <p:cNvSpPr txBox="1"/>
          <p:nvPr/>
        </p:nvSpPr>
        <p:spPr>
          <a:xfrm>
            <a:off x="4700521" y="6416183"/>
            <a:ext cx="279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Cluster interaction fingerprints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86816-8F15-5AA0-53AA-560F18E3FD4D}"/>
              </a:ext>
            </a:extLst>
          </p:cNvPr>
          <p:cNvSpPr txBox="1"/>
          <p:nvPr/>
        </p:nvSpPr>
        <p:spPr>
          <a:xfrm>
            <a:off x="1508105" y="6130128"/>
            <a:ext cx="92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Visualize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521BB8-E93D-744E-4400-C17D4217442D}"/>
              </a:ext>
            </a:extLst>
          </p:cNvPr>
          <p:cNvSpPr txBox="1"/>
          <p:nvPr/>
        </p:nvSpPr>
        <p:spPr>
          <a:xfrm>
            <a:off x="1336294" y="3026843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Fragment hit</a:t>
            </a:r>
          </a:p>
        </p:txBody>
      </p:sp>
    </p:spTree>
    <p:extLst>
      <p:ext uri="{BB962C8B-B14F-4D97-AF65-F5344CB8AC3E}">
        <p14:creationId xmlns:p14="http://schemas.microsoft.com/office/powerpoint/2010/main" val="142339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BFD5F-BD3A-4D95-3094-22DCD3BD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66" y="1353666"/>
            <a:ext cx="7120868" cy="4150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EB1B6-8E53-9E36-910D-8FB5FCEBE20B}"/>
              </a:ext>
            </a:extLst>
          </p:cNvPr>
          <p:cNvSpPr txBox="1"/>
          <p:nvPr/>
        </p:nvSpPr>
        <p:spPr>
          <a:xfrm>
            <a:off x="7899286" y="6030047"/>
            <a:ext cx="3411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Molecules 2022, </a:t>
            </a:r>
            <a:r>
              <a:rPr lang="en-US" b="1" dirty="0"/>
              <a:t>27</a:t>
            </a:r>
            <a:r>
              <a:rPr lang="en-US" dirty="0"/>
              <a:t>, 4020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B93E8-31D9-28A5-4599-6688C9E4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Generation is Not Without Its Problems</a:t>
            </a:r>
          </a:p>
        </p:txBody>
      </p:sp>
    </p:spTree>
    <p:extLst>
      <p:ext uri="{BB962C8B-B14F-4D97-AF65-F5344CB8AC3E}">
        <p14:creationId xmlns:p14="http://schemas.microsoft.com/office/powerpoint/2010/main" val="3477388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1A98-026C-38CD-2695-0330D70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Scoring Molecules Contain Questionable Functionality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E6DC22-B1C4-5C92-6E03-9D9462EC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003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1A98-026C-38CD-2695-0330D70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Scoring Molecules Contain Questionable Functionality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E6DC22-B1C4-5C92-6E03-9D9462EC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183F4A-0A83-94B9-B800-0FFBEA46795A}"/>
                  </a:ext>
                </a:extLst>
              </p14:cNvPr>
              <p14:cNvContentPartPr/>
              <p14:nvPr/>
            </p14:nvContentPartPr>
            <p14:xfrm>
              <a:off x="980042" y="2833565"/>
              <a:ext cx="792000" cy="1017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183F4A-0A83-94B9-B800-0FFBEA4679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42" y="2824565"/>
                <a:ext cx="80964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553C56-44C0-5701-0BE0-6A46172D181E}"/>
                  </a:ext>
                </a:extLst>
              </p14:cNvPr>
              <p14:cNvContentPartPr/>
              <p14:nvPr/>
            </p14:nvContentPartPr>
            <p14:xfrm>
              <a:off x="3352082" y="2993045"/>
              <a:ext cx="1409040" cy="1195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553C56-44C0-5701-0BE0-6A46172D18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3082" y="2984045"/>
                <a:ext cx="142668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BEB298-7E6B-3F84-9C93-BB955BB401C8}"/>
                  </a:ext>
                </a:extLst>
              </p14:cNvPr>
              <p14:cNvContentPartPr/>
              <p14:nvPr/>
            </p14:nvContentPartPr>
            <p14:xfrm>
              <a:off x="4757522" y="3224525"/>
              <a:ext cx="1068480" cy="114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BEB298-7E6B-3F84-9C93-BB955BB401C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48882" y="3215885"/>
                <a:ext cx="1086120" cy="11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3708E5-CEC5-011C-954E-436910344143}"/>
                  </a:ext>
                </a:extLst>
              </p14:cNvPr>
              <p14:cNvContentPartPr/>
              <p14:nvPr/>
            </p14:nvContentPartPr>
            <p14:xfrm>
              <a:off x="6624482" y="2788565"/>
              <a:ext cx="1165320" cy="1396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3708E5-CEC5-011C-954E-4369103441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15842" y="2779925"/>
                <a:ext cx="1182960" cy="14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422AB0-CC8A-128E-4B59-CA6644541C70}"/>
                  </a:ext>
                </a:extLst>
              </p14:cNvPr>
              <p14:cNvContentPartPr/>
              <p14:nvPr/>
            </p14:nvContentPartPr>
            <p14:xfrm>
              <a:off x="10387202" y="2872445"/>
              <a:ext cx="1183680" cy="1325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422AB0-CC8A-128E-4B59-CA6644541C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78562" y="2863445"/>
                <a:ext cx="1201320" cy="13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1908C3-691E-C39B-AC46-15624992ECD3}"/>
                  </a:ext>
                </a:extLst>
              </p14:cNvPr>
              <p14:cNvContentPartPr/>
              <p14:nvPr/>
            </p14:nvContentPartPr>
            <p14:xfrm>
              <a:off x="7854026" y="2601579"/>
              <a:ext cx="975240" cy="147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1908C3-691E-C39B-AC46-15624992EC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45026" y="2592579"/>
                <a:ext cx="992880" cy="14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84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76DE-C93E-25D3-6FC8-9F815CB1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Ring System Frequency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FD6A2C-1280-A26A-F33B-833931EB7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13" y="1144656"/>
            <a:ext cx="571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0C609-440B-3B5F-D295-95EBF5AAD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583" y="3429000"/>
            <a:ext cx="1392859" cy="1428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D3C4B-85D5-AFCA-167F-4EC463CE4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741" y="3640836"/>
            <a:ext cx="1471543" cy="1292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A7069-179B-C985-3B7E-496CC03EECFF}"/>
              </a:ext>
            </a:extLst>
          </p:cNvPr>
          <p:cNvSpPr txBox="1"/>
          <p:nvPr/>
        </p:nvSpPr>
        <p:spPr>
          <a:xfrm>
            <a:off x="5911494" y="5088141"/>
            <a:ext cx="369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Courier" pitchFamily="2" charset="0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00BE1-C187-27CC-B6B7-DBD75C49D61B}"/>
              </a:ext>
            </a:extLst>
          </p:cNvPr>
          <p:cNvSpPr txBox="1"/>
          <p:nvPr/>
        </p:nvSpPr>
        <p:spPr>
          <a:xfrm>
            <a:off x="8569588" y="5088141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pitchFamily="2" charset="0"/>
              </a:rPr>
              <a:t>11,363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F4C52-8F03-F635-B5D7-3D7AC18A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237" y="3650000"/>
            <a:ext cx="1245190" cy="1282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54696-8139-ACAD-A882-C6B1182DC40D}"/>
              </a:ext>
            </a:extLst>
          </p:cNvPr>
          <p:cNvSpPr txBox="1"/>
          <p:nvPr/>
        </p:nvSpPr>
        <p:spPr>
          <a:xfrm>
            <a:off x="2940689" y="508814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" pitchFamily="2" charset="0"/>
              </a:rPr>
              <a:t>225,475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F10E91-019B-1458-7809-A7A7C190D200}"/>
              </a:ext>
            </a:extLst>
          </p:cNvPr>
          <p:cNvCxnSpPr/>
          <p:nvPr/>
        </p:nvCxnSpPr>
        <p:spPr>
          <a:xfrm>
            <a:off x="8134597" y="2683823"/>
            <a:ext cx="434991" cy="605642"/>
          </a:xfrm>
          <a:prstGeom prst="straightConnector1">
            <a:avLst/>
          </a:prstGeom>
          <a:ln w="38100">
            <a:solidFill>
              <a:srgbClr val="8C8C8C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84036A-9426-2C0E-B46B-F026267C804C}"/>
              </a:ext>
            </a:extLst>
          </p:cNvPr>
          <p:cNvCxnSpPr>
            <a:cxnSpLocks/>
          </p:cNvCxnSpPr>
          <p:nvPr/>
        </p:nvCxnSpPr>
        <p:spPr>
          <a:xfrm>
            <a:off x="5958016" y="2859038"/>
            <a:ext cx="0" cy="781798"/>
          </a:xfrm>
          <a:prstGeom prst="straightConnector1">
            <a:avLst/>
          </a:prstGeom>
          <a:ln w="38100">
            <a:solidFill>
              <a:srgbClr val="8C8C8C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9F07E9-674D-5AF2-3411-7E9C968EC897}"/>
              </a:ext>
            </a:extLst>
          </p:cNvPr>
          <p:cNvCxnSpPr>
            <a:cxnSpLocks/>
          </p:cNvCxnSpPr>
          <p:nvPr/>
        </p:nvCxnSpPr>
        <p:spPr>
          <a:xfrm flipH="1">
            <a:off x="3678231" y="2642431"/>
            <a:ext cx="553196" cy="781798"/>
          </a:xfrm>
          <a:prstGeom prst="straightConnector1">
            <a:avLst/>
          </a:prstGeom>
          <a:ln w="38100">
            <a:solidFill>
              <a:srgbClr val="8C8C8C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1D366D-0B58-1AD9-5504-598F0958B048}"/>
              </a:ext>
            </a:extLst>
          </p:cNvPr>
          <p:cNvSpPr txBox="1"/>
          <p:nvPr/>
        </p:nvSpPr>
        <p:spPr>
          <a:xfrm>
            <a:off x="229410" y="429864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7D8503-1FF6-C2A1-C26B-C27D8032D732}"/>
              </a:ext>
            </a:extLst>
          </p:cNvPr>
          <p:cNvSpPr txBox="1"/>
          <p:nvPr/>
        </p:nvSpPr>
        <p:spPr>
          <a:xfrm>
            <a:off x="229410" y="5134307"/>
            <a:ext cx="243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dirty="0"/>
              <a:t>Occurrences in </a:t>
            </a:r>
            <a:r>
              <a:rPr lang="en-US" sz="1800" b="1" dirty="0" err="1"/>
              <a:t>ChEMBL</a:t>
            </a:r>
            <a:endParaRPr lang="en-US" sz="1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1286E-1006-F7E3-7517-A7141458FA3E}"/>
              </a:ext>
            </a:extLst>
          </p:cNvPr>
          <p:cNvSpPr txBox="1"/>
          <p:nvPr/>
        </p:nvSpPr>
        <p:spPr>
          <a:xfrm>
            <a:off x="3564979" y="5662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BFD5DB-7711-DA9D-D101-CAD72C9D25A9}"/>
              </a:ext>
            </a:extLst>
          </p:cNvPr>
          <p:cNvSpPr txBox="1"/>
          <p:nvPr/>
        </p:nvSpPr>
        <p:spPr>
          <a:xfrm>
            <a:off x="9033012" y="5662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B6DD6A-35E0-7756-9094-C1677271DFA7}"/>
              </a:ext>
            </a:extLst>
          </p:cNvPr>
          <p:cNvSpPr txBox="1"/>
          <p:nvPr/>
        </p:nvSpPr>
        <p:spPr>
          <a:xfrm>
            <a:off x="5911494" y="5662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279791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51A98-026C-38CD-2695-0330D70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Molecules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8E6DC22-B1C4-5C92-6E03-9D9462EC1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BDF7627-8A00-5DCD-075F-DD3C2596C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277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3BFD5F-BD3A-4D95-3094-22DCD3BD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378" y="1265105"/>
            <a:ext cx="3712369" cy="21638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DEB1B6-8E53-9E36-910D-8FB5FCEBE20B}"/>
              </a:ext>
            </a:extLst>
          </p:cNvPr>
          <p:cNvSpPr txBox="1"/>
          <p:nvPr/>
        </p:nvSpPr>
        <p:spPr>
          <a:xfrm>
            <a:off x="7899286" y="6030047"/>
            <a:ext cx="3411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Molecules 2022, </a:t>
            </a:r>
            <a:r>
              <a:rPr lang="en-US" b="1" dirty="0"/>
              <a:t>27</a:t>
            </a:r>
            <a:r>
              <a:rPr lang="en-US" dirty="0"/>
              <a:t>, 4020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58DB90-1215-E9AC-CCFC-F0DC684C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Generative Model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74883-8F4A-DFC2-6B63-A9B8DD9AA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144,350 molecules generated </a:t>
            </a:r>
          </a:p>
          <a:p>
            <a:r>
              <a:rPr lang="en-US" dirty="0"/>
              <a:t>23 molecules violated rules of valence</a:t>
            </a:r>
          </a:p>
          <a:p>
            <a:r>
              <a:rPr lang="en-US" dirty="0"/>
              <a:t>107,386 (74%) contained ring systems not found in </a:t>
            </a:r>
            <a:r>
              <a:rPr lang="en-US" dirty="0" err="1"/>
              <a:t>ChEMBL</a:t>
            </a:r>
            <a:r>
              <a:rPr lang="en-US" dirty="0"/>
              <a:t> </a:t>
            </a:r>
          </a:p>
          <a:p>
            <a:r>
              <a:rPr lang="en-US" dirty="0"/>
              <a:t>144,350 (79%) contained ring systems occurring &lt; 10 times in </a:t>
            </a:r>
            <a:r>
              <a:rPr lang="en-US" dirty="0" err="1"/>
              <a:t>ChEMBL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2774E-52E4-6167-3BA6-B364FDAE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2" y="2899049"/>
            <a:ext cx="6953079" cy="35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03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FE6C-F1F9-3BBC-EDDA-BC372185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Plausibility Problems Persist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1E94A-B7BF-8FE3-0445-C93C45EF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66" y="1156702"/>
            <a:ext cx="5781261" cy="4779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153F6-F91B-9DEB-D5CE-AF6438A0D770}"/>
              </a:ext>
            </a:extLst>
          </p:cNvPr>
          <p:cNvSpPr txBox="1"/>
          <p:nvPr/>
        </p:nvSpPr>
        <p:spPr>
          <a:xfrm>
            <a:off x="4191827" y="6231074"/>
            <a:ext cx="78643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Yang, Bo,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Chijian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Xiang, and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Li. "3D Structure-based Generative Small Molecule Drug Design: Are We There Yet?." </a:t>
            </a:r>
            <a:r>
              <a:rPr lang="en-US" sz="16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(2024): 2024-12.</a:t>
            </a:r>
            <a:endParaRPr lang="en-US" sz="16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B8A56018-EF03-5663-5534-2402181F747C}"/>
              </a:ext>
            </a:extLst>
          </p:cNvPr>
          <p:cNvSpPr/>
          <p:nvPr/>
        </p:nvSpPr>
        <p:spPr>
          <a:xfrm>
            <a:off x="8865043" y="1490870"/>
            <a:ext cx="1490870" cy="616226"/>
          </a:xfrm>
          <a:prstGeom prst="wedgeRoundRectCallout">
            <a:avLst>
              <a:gd name="adj1" fmla="val -61499"/>
              <a:gd name="adj2" fmla="val 11733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Preprint from Dec 2024</a:t>
            </a:r>
          </a:p>
        </p:txBody>
      </p:sp>
    </p:spTree>
    <p:extLst>
      <p:ext uri="{BB962C8B-B14F-4D97-AF65-F5344CB8AC3E}">
        <p14:creationId xmlns:p14="http://schemas.microsoft.com/office/powerpoint/2010/main" val="129324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37E2-80B3-7FB5-483F-D06D5E74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Cheminformatics Tutorials – Founded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9D9E44-0885-105C-21F8-1E9119A40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520" y="1268730"/>
            <a:ext cx="5879296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34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C926-A5FF-2538-926A-37213563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DrugFlow</a:t>
            </a:r>
            <a:r>
              <a:rPr lang="en-US" dirty="0"/>
              <a:t> – Published January 22,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E8B90-AD6E-E57A-3315-8B39AEEB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0" y="1132255"/>
            <a:ext cx="6385560" cy="54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68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9081-9949-5682-226C-ED07B0717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DrugFlow</a:t>
            </a:r>
            <a:r>
              <a:rPr lang="en-US" dirty="0"/>
              <a:t> – 13 of 128 Molecules Violated Rules of Valence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0DA47-DE6A-A119-3BE2-CAD0909E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425742"/>
            <a:ext cx="7772400" cy="46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2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2374-C344-DA1A-1011-D0D9AD710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RingSystemLookup</a:t>
            </a:r>
            <a:r>
              <a:rPr lang="en-US" dirty="0"/>
              <a:t> With </a:t>
            </a:r>
            <a:r>
              <a:rPr lang="en-US" dirty="0" err="1"/>
              <a:t>DrugFlow</a:t>
            </a:r>
            <a:r>
              <a:rPr lang="en-US" dirty="0"/>
              <a:t> Generated Molecules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4562E0-9F1B-B763-B084-B156D949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660" y="1192088"/>
            <a:ext cx="8877300" cy="53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50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C130-CE34-30D6-BACF-28CC9A73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Rejected </a:t>
            </a:r>
            <a:r>
              <a:rPr lang="en-US" dirty="0" err="1"/>
              <a:t>DrugFlow</a:t>
            </a:r>
            <a:r>
              <a:rPr lang="en-US" dirty="0"/>
              <a:t> Molecules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B80F2-E1DC-C0CF-C696-06A2B85A7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339620"/>
            <a:ext cx="9086970" cy="507261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9D0C611-8A0B-9B62-E19F-3D90EDF45169}"/>
              </a:ext>
            </a:extLst>
          </p:cNvPr>
          <p:cNvSpPr/>
          <p:nvPr/>
        </p:nvSpPr>
        <p:spPr>
          <a:xfrm>
            <a:off x="9886603" y="2885623"/>
            <a:ext cx="2125683" cy="990302"/>
          </a:xfrm>
          <a:prstGeom prst="wedgeRoundRectCallout">
            <a:avLst>
              <a:gd name="adj1" fmla="val -92947"/>
              <a:gd name="adj2" fmla="val 4028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of times the ring system appears in </a:t>
            </a:r>
            <a:r>
              <a:rPr lang="en-US" sz="16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ChEMBL</a:t>
            </a: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8749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939-9BF7-2D3F-87D1-49D455FE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Models the Right Way</a:t>
            </a:r>
          </a:p>
        </p:txBody>
      </p:sp>
      <p:pic>
        <p:nvPicPr>
          <p:cNvPr id="4" name="Picture 3" descr="A robot working on a desk&#10;&#10;AI-generated content may be incorrect.">
            <a:extLst>
              <a:ext uri="{FF2B5EF4-FFF2-40B4-BE49-F238E27FC236}">
                <a16:creationId xmlns:a16="http://schemas.microsoft.com/office/drawing/2014/main" id="{5108BEA8-CD4F-FAF6-31CD-35DBA78F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43000"/>
            <a:ext cx="5507182" cy="550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3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2A037E-6C3C-724E-9241-EA4811F7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Validation Requires Good Datasets and Solid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31A97-763A-FC46-BCE9-21F7982CB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9340E0-8BE7-4EBA-BD37-C35578D6D73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E325-1578-AFB7-3BE6-D698A5A23BFB}"/>
              </a:ext>
            </a:extLst>
          </p:cNvPr>
          <p:cNvSpPr txBox="1"/>
          <p:nvPr/>
        </p:nvSpPr>
        <p:spPr>
          <a:xfrm>
            <a:off x="3150694" y="1710451"/>
            <a:ext cx="918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EB24-CB58-0473-57A5-2BC92B394393}"/>
              </a:ext>
            </a:extLst>
          </p:cNvPr>
          <p:cNvSpPr txBox="1"/>
          <p:nvPr/>
        </p:nvSpPr>
        <p:spPr>
          <a:xfrm>
            <a:off x="8307413" y="1633728"/>
            <a:ext cx="2158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Statistical Comparisons</a:t>
            </a:r>
          </a:p>
        </p:txBody>
      </p:sp>
      <p:pic>
        <p:nvPicPr>
          <p:cNvPr id="12290" name="Picture 2" descr="Math &amp; Stat Reviews | STAT ONLINE">
            <a:extLst>
              <a:ext uri="{FF2B5EF4-FFF2-40B4-BE49-F238E27FC236}">
                <a16:creationId xmlns:a16="http://schemas.microsoft.com/office/drawing/2014/main" id="{E16A8B8E-815B-5F2C-BF0E-624BA461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71" y="2049005"/>
            <a:ext cx="4383024" cy="43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9497E2-F53C-3B28-C286-7DDA1DEB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103" y="2560319"/>
            <a:ext cx="5477511" cy="25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0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F9F79AD-4E3C-859E-C3BA-9C423DFD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29" y="2178910"/>
            <a:ext cx="4233024" cy="28804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E07121-3662-AEB4-B648-0AF06EAD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Don’t Use Flawed Benchmarks to Validate Your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0D881-305D-CE6D-4065-B3407DC88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 | © 2018 Relay Therapeutics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C2FE2-AE89-DE96-D630-9F972CEE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9340E0-8BE7-4EBA-BD37-C35578D6D73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BB7D1-D228-2374-4E7F-CB829AEC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" y="2350583"/>
            <a:ext cx="4255845" cy="197395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423323B-E679-43F2-73FB-8F0F4A99D08E}"/>
              </a:ext>
            </a:extLst>
          </p:cNvPr>
          <p:cNvSpPr/>
          <p:nvPr/>
        </p:nvSpPr>
        <p:spPr>
          <a:xfrm>
            <a:off x="948972" y="1645902"/>
            <a:ext cx="3868836" cy="376047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B177867-9A93-5615-268C-03F1536F591B}"/>
              </a:ext>
            </a:extLst>
          </p:cNvPr>
          <p:cNvSpPr/>
          <p:nvPr/>
        </p:nvSpPr>
        <p:spPr>
          <a:xfrm>
            <a:off x="5982807" y="1808929"/>
            <a:ext cx="3868836" cy="3760470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EEDC06-1FA9-43D5-78E9-76970E1372AE}"/>
              </a:ext>
            </a:extLst>
          </p:cNvPr>
          <p:cNvCxnSpPr>
            <a:stCxn id="8" idx="7"/>
            <a:endCxn id="8" idx="3"/>
          </p:cNvCxnSpPr>
          <p:nvPr/>
        </p:nvCxnSpPr>
        <p:spPr>
          <a:xfrm flipH="1">
            <a:off x="1515550" y="2196610"/>
            <a:ext cx="2735680" cy="265905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FD8BEA-53CE-E100-99B1-39254638F65D}"/>
              </a:ext>
            </a:extLst>
          </p:cNvPr>
          <p:cNvCxnSpPr/>
          <p:nvPr/>
        </p:nvCxnSpPr>
        <p:spPr>
          <a:xfrm flipH="1">
            <a:off x="6557801" y="2400258"/>
            <a:ext cx="2735680" cy="2659054"/>
          </a:xfrm>
          <a:prstGeom prst="line">
            <a:avLst/>
          </a:prstGeom>
          <a:ln w="762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00FC-F139-ED43-2F41-CFF180F8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polarishub.io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1540B-CDED-A291-3212-4249DFBB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" y="1457632"/>
            <a:ext cx="11394166" cy="44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64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68AE-E9BD-36FF-4749-53809B0B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Mean Performance Across Cross-Validation Folds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E9D5D-BF2D-0E46-5016-547BCB27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19" y="1295400"/>
            <a:ext cx="3797300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5833CF-EE90-AFA0-4060-9FDA544619E2}"/>
              </a:ext>
            </a:extLst>
          </p:cNvPr>
          <p:cNvSpPr/>
          <p:nvPr/>
        </p:nvSpPr>
        <p:spPr>
          <a:xfrm>
            <a:off x="3352800" y="5402317"/>
            <a:ext cx="1765738" cy="7698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4FAB4A-F6CE-171C-B903-C52AEAA66C75}"/>
              </a:ext>
            </a:extLst>
          </p:cNvPr>
          <p:cNvGraphicFramePr>
            <a:graphicFrameLocks noGrp="1"/>
          </p:cNvGraphicFramePr>
          <p:nvPr/>
        </p:nvGraphicFramePr>
        <p:xfrm>
          <a:off x="6505682" y="2827208"/>
          <a:ext cx="3958898" cy="141378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79449">
                  <a:extLst>
                    <a:ext uri="{9D8B030D-6E8A-4147-A177-3AD203B41FA5}">
                      <a16:colId xmlns:a16="http://schemas.microsoft.com/office/drawing/2014/main" val="3705726015"/>
                    </a:ext>
                  </a:extLst>
                </a:gridCol>
                <a:gridCol w="1979449">
                  <a:extLst>
                    <a:ext uri="{9D8B030D-6E8A-4147-A177-3AD203B41FA5}">
                      <a16:colId xmlns:a16="http://schemas.microsoft.com/office/drawing/2014/main" val="3938883698"/>
                    </a:ext>
                  </a:extLst>
                </a:gridCol>
              </a:tblGrid>
              <a:tr h="471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R</a:t>
                      </a:r>
                      <a:r>
                        <a:rPr lang="en-US" baseline="30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70754"/>
                  </a:ext>
                </a:extLst>
              </a:tr>
              <a:tr h="471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47837"/>
                  </a:ext>
                </a:extLst>
              </a:tr>
              <a:tr h="4712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234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03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1A72-F860-22E8-E8DD-A2EEA32A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“Bold Table”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7626C8-C004-B086-D047-D4AB43CED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615440"/>
            <a:ext cx="11190347" cy="389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19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2B63-7609-C685-03CC-A9A8C2F1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Practical Cheminformatics Tutorial Content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FA001-D839-D455-7EB4-EBBDDB6C6A97}"/>
              </a:ext>
            </a:extLst>
          </p:cNvPr>
          <p:cNvSpPr txBox="1"/>
          <p:nvPr/>
        </p:nvSpPr>
        <p:spPr>
          <a:xfrm>
            <a:off x="605790" y="1451610"/>
            <a:ext cx="189449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Fundamentals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err="1"/>
              <a:t>RDKit</a:t>
            </a:r>
            <a:r>
              <a:rPr lang="en-US" sz="1600" b="1" dirty="0"/>
              <a:t> Basics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SMILES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SMARTS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Reactions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Clustering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SAR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Scaffold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R-group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Free-Wilson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MMP and MMS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Databases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Ring Systems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err="1"/>
              <a:t>ChEMBL</a:t>
            </a:r>
            <a:endParaRPr lang="en-US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err="1"/>
              <a:t>BindingDB</a:t>
            </a:r>
            <a:r>
              <a:rPr lang="en-US" sz="1600" b="1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algn="l"/>
            <a:endParaRPr lang="en-US" sz="1600" b="1" dirty="0"/>
          </a:p>
          <a:p>
            <a:pPr algn="l"/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6A59B-6B1F-2795-2481-8AD4A86E25B3}"/>
              </a:ext>
            </a:extLst>
          </p:cNvPr>
          <p:cNvSpPr txBox="1"/>
          <p:nvPr/>
        </p:nvSpPr>
        <p:spPr>
          <a:xfrm>
            <a:off x="4632960" y="1451609"/>
            <a:ext cx="288091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Machine Learning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Model Building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Model Comparison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Active Learning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Neural Network Potentials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Generative Models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Bayesian Reaction Optimization</a:t>
            </a:r>
          </a:p>
          <a:p>
            <a:pPr algn="l"/>
            <a:endParaRPr lang="en-US" sz="1600" b="1" dirty="0"/>
          </a:p>
          <a:p>
            <a:pPr algn="l"/>
            <a:endParaRPr lang="en-US" sz="1600" b="1" dirty="0"/>
          </a:p>
          <a:p>
            <a:pPr algn="l"/>
            <a:endParaRPr lang="en-US" sz="16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1ED0D8-41C1-4A18-9B3F-AAD2FA0B881C}"/>
              </a:ext>
            </a:extLst>
          </p:cNvPr>
          <p:cNvSpPr/>
          <p:nvPr/>
        </p:nvSpPr>
        <p:spPr>
          <a:xfrm>
            <a:off x="4366260" y="5223510"/>
            <a:ext cx="4274820" cy="65151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33 tutorials are currently available </a:t>
            </a:r>
          </a:p>
        </p:txBody>
      </p:sp>
    </p:spTree>
    <p:extLst>
      <p:ext uri="{BB962C8B-B14F-4D97-AF65-F5344CB8AC3E}">
        <p14:creationId xmlns:p14="http://schemas.microsoft.com/office/powerpoint/2010/main" val="2747751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9ED53E0D-7982-ADDF-DA0A-D59C9138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754870"/>
            <a:ext cx="10033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87E218A4-F445-547A-D065-00A4C8741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754870"/>
            <a:ext cx="10033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DCC2B-C243-792D-AF9D-A32DB3F5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Barplots</a:t>
            </a:r>
            <a:r>
              <a:rPr lang="en-US" dirty="0"/>
              <a:t> Are Inadequate For Method Comparisons</a:t>
            </a:r>
          </a:p>
        </p:txBody>
      </p:sp>
    </p:spTree>
    <p:extLst>
      <p:ext uri="{BB962C8B-B14F-4D97-AF65-F5344CB8AC3E}">
        <p14:creationId xmlns:p14="http://schemas.microsoft.com/office/powerpoint/2010/main" val="618586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1FCD-DA22-CD03-0939-ED5F89B8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Dreaded “Bold Table” + Standard Deviation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2EB94-BB57-1D8F-7829-BBCDAADEC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01" y="1602232"/>
            <a:ext cx="9316593" cy="42133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7E819CD-E745-6E1E-7640-2EBF90C89CA3}"/>
              </a:ext>
            </a:extLst>
          </p:cNvPr>
          <p:cNvGrpSpPr/>
          <p:nvPr/>
        </p:nvGrpSpPr>
        <p:grpSpPr>
          <a:xfrm>
            <a:off x="573024" y="1402080"/>
            <a:ext cx="10887456" cy="4657344"/>
            <a:chOff x="573024" y="1402080"/>
            <a:chExt cx="10887456" cy="465734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0225473-876A-EDED-D98F-50D3732D2160}"/>
                </a:ext>
              </a:extLst>
            </p:cNvPr>
            <p:cNvSpPr/>
            <p:nvPr/>
          </p:nvSpPr>
          <p:spPr>
            <a:xfrm>
              <a:off x="573024" y="1402080"/>
              <a:ext cx="10887456" cy="4657344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 err="1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A53DC2-1846-CB51-438A-FDC33E28E3FD}"/>
                </a:ext>
              </a:extLst>
            </p:cNvPr>
            <p:cNvSpPr/>
            <p:nvPr/>
          </p:nvSpPr>
          <p:spPr>
            <a:xfrm>
              <a:off x="809292" y="2316480"/>
              <a:ext cx="10326624" cy="243840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The standard deviation is a measure of variance</a:t>
              </a:r>
            </a:p>
            <a:p>
              <a:pPr algn="ctr"/>
              <a:r>
                <a:rPr lang="en-US" sz="3600" b="1" dirty="0"/>
                <a:t>It is not a statistical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024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9ED53E0D-7982-ADDF-DA0A-D59C9138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2754870"/>
            <a:ext cx="10033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16E4F-8FDB-A4F4-8232-0B7983B4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Error Bars Doesn’t Help</a:t>
            </a:r>
          </a:p>
        </p:txBody>
      </p:sp>
    </p:spTree>
    <p:extLst>
      <p:ext uri="{BB962C8B-B14F-4D97-AF65-F5344CB8AC3E}">
        <p14:creationId xmlns:p14="http://schemas.microsoft.com/office/powerpoint/2010/main" val="42241599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F2BF4D5-9F58-04B1-2DBA-5AE809FC4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0" r="62098"/>
          <a:stretch/>
        </p:blipFill>
        <p:spPr bwMode="auto">
          <a:xfrm>
            <a:off x="6201103" y="1295400"/>
            <a:ext cx="3394841" cy="530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D68AE-E9BD-36FF-4749-53809B0B9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 Differ Across Cross-Validation Folds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E9D5D-BF2D-0E46-5016-547BCB27E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19" y="1295400"/>
            <a:ext cx="3797300" cy="4876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5833CF-EE90-AFA0-4060-9FDA544619E2}"/>
              </a:ext>
            </a:extLst>
          </p:cNvPr>
          <p:cNvSpPr/>
          <p:nvPr/>
        </p:nvSpPr>
        <p:spPr>
          <a:xfrm>
            <a:off x="3352800" y="5402317"/>
            <a:ext cx="1765738" cy="7698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158214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F2BF4D5-9F58-04B1-2DBA-5AE809FC4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 r="61908"/>
          <a:stretch/>
        </p:blipFill>
        <p:spPr bwMode="auto">
          <a:xfrm>
            <a:off x="630358" y="1524000"/>
            <a:ext cx="3142855" cy="485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8D35E-73C8-B060-1083-49A405248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Distributions Across Folds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38C30-6D40-CFBC-5FE5-DE08034B9C21}"/>
              </a:ext>
            </a:extLst>
          </p:cNvPr>
          <p:cNvGrpSpPr/>
          <p:nvPr/>
        </p:nvGrpSpPr>
        <p:grpSpPr>
          <a:xfrm>
            <a:off x="4503419" y="2533211"/>
            <a:ext cx="3915370" cy="3426871"/>
            <a:chOff x="4503419" y="2533211"/>
            <a:chExt cx="3915370" cy="342687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B4C8AC8-5EF7-3832-C78D-1C6E279F1A41}"/>
                </a:ext>
              </a:extLst>
            </p:cNvPr>
            <p:cNvGrpSpPr/>
            <p:nvPr/>
          </p:nvGrpSpPr>
          <p:grpSpPr>
            <a:xfrm>
              <a:off x="4503419" y="2533211"/>
              <a:ext cx="3915370" cy="3112470"/>
              <a:chOff x="4818727" y="1609344"/>
              <a:chExt cx="1981466" cy="1594400"/>
            </a:xfrm>
          </p:grpSpPr>
          <p:pic>
            <p:nvPicPr>
              <p:cNvPr id="3078" name="Picture 6">
                <a:extLst>
                  <a:ext uri="{FF2B5EF4-FFF2-40B4-BE49-F238E27FC236}">
                    <a16:creationId xmlns:a16="http://schemas.microsoft.com/office/drawing/2014/main" id="{BA629ACD-7F6C-AF79-2E73-A2F1AD634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97" t="20805" r="32391"/>
              <a:stretch/>
            </p:blipFill>
            <p:spPr bwMode="auto">
              <a:xfrm>
                <a:off x="5055476" y="1609344"/>
                <a:ext cx="1744717" cy="159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6">
                <a:extLst>
                  <a:ext uri="{FF2B5EF4-FFF2-40B4-BE49-F238E27FC236}">
                    <a16:creationId xmlns:a16="http://schemas.microsoft.com/office/drawing/2014/main" id="{D2AA4E98-4442-4772-A62F-6607E212C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805" r="93806"/>
              <a:stretch/>
            </p:blipFill>
            <p:spPr bwMode="auto">
              <a:xfrm>
                <a:off x="4818727" y="1609344"/>
                <a:ext cx="341849" cy="159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0D8A91-BC59-482B-DED6-E3E4EE0FA084}"/>
                </a:ext>
              </a:extLst>
            </p:cNvPr>
            <p:cNvSpPr txBox="1"/>
            <p:nvPr/>
          </p:nvSpPr>
          <p:spPr>
            <a:xfrm>
              <a:off x="6517522" y="5559972"/>
              <a:ext cx="4154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/>
                <a:t>R</a:t>
              </a:r>
              <a:r>
                <a:rPr lang="en-US" sz="2000" b="1" baseline="30000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BA06EC-64F6-F85F-0210-B4635DC18A3E}"/>
              </a:ext>
            </a:extLst>
          </p:cNvPr>
          <p:cNvGrpSpPr/>
          <p:nvPr/>
        </p:nvGrpSpPr>
        <p:grpSpPr>
          <a:xfrm>
            <a:off x="5223510" y="1831596"/>
            <a:ext cx="6106642" cy="1145628"/>
            <a:chOff x="5223510" y="1831596"/>
            <a:chExt cx="6106642" cy="1145628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0A85BFF-E578-3C6C-B575-92E8992433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01" r="32392" b="79376"/>
            <a:stretch/>
          </p:blipFill>
          <p:spPr bwMode="auto">
            <a:xfrm>
              <a:off x="5223510" y="1831596"/>
              <a:ext cx="2957036" cy="701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03CBB50A-CD9E-1D76-696B-B717BD56FC53}"/>
                </a:ext>
              </a:extLst>
            </p:cNvPr>
            <p:cNvSpPr/>
            <p:nvPr/>
          </p:nvSpPr>
          <p:spPr>
            <a:xfrm>
              <a:off x="8597462" y="1831596"/>
              <a:ext cx="2732690" cy="1145628"/>
            </a:xfrm>
            <a:prstGeom prst="wedgeRoundRectCallout">
              <a:avLst>
                <a:gd name="adj1" fmla="val -93905"/>
                <a:gd name="adj2" fmla="val -17655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There are well established statistical tests for comparing distributions</a:t>
              </a:r>
            </a:p>
            <a:p>
              <a:pPr algn="ctr"/>
              <a:endParaRPr lang="en-US" sz="1600" b="1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74333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341AF-35A3-442B-8960-C440F6CA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Using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4D9B16-888B-BC79-ED49-5E209F202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430" y="1454889"/>
            <a:ext cx="9475470" cy="482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90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7C8C-258B-1DBD-05C6-53030373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Multiple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C95DC-3602-AC79-4355-BA7831AD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5"/>
          <a:stretch/>
        </p:blipFill>
        <p:spPr>
          <a:xfrm>
            <a:off x="1200150" y="1443933"/>
            <a:ext cx="9951720" cy="51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9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74DE-BFBC-809C-769E-A7F47044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3F044-6EA9-70E7-18F8-BEF775EC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5018B-D414-74E1-0B24-B3B96561B0C7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749B117-2182-CEC9-A1FE-FDFA94B49611}"/>
              </a:ext>
            </a:extLst>
          </p:cNvPr>
          <p:cNvSpPr/>
          <p:nvPr/>
        </p:nvSpPr>
        <p:spPr>
          <a:xfrm>
            <a:off x="7203002" y="941225"/>
            <a:ext cx="2732690" cy="761845"/>
          </a:xfrm>
          <a:prstGeom prst="wedgeRoundRectCallout">
            <a:avLst>
              <a:gd name="adj1" fmla="val -95996"/>
              <a:gd name="adj2" fmla="val 47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Read the data from Polaris</a:t>
            </a:r>
          </a:p>
          <a:p>
            <a:pPr algn="ctr"/>
            <a:endParaRPr lang="en-US" sz="1600" b="1" dirty="0" err="1"/>
          </a:p>
        </p:txBody>
      </p:sp>
    </p:spTree>
    <p:extLst>
      <p:ext uri="{BB962C8B-B14F-4D97-AF65-F5344CB8AC3E}">
        <p14:creationId xmlns:p14="http://schemas.microsoft.com/office/powerpoint/2010/main" val="174649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12E0D-F8BB-D113-7E4C-24F79B02E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EA89D-1796-B6C5-1792-D57263E97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88ACD-4DC9-B4D0-62DE-F936892B6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257FC-A30A-C702-61D1-AAD747814E96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F0B242F-4455-94D2-7568-9D2A9B89D414}"/>
              </a:ext>
            </a:extLst>
          </p:cNvPr>
          <p:cNvSpPr/>
          <p:nvPr/>
        </p:nvSpPr>
        <p:spPr>
          <a:xfrm>
            <a:off x="3991172" y="1177290"/>
            <a:ext cx="2732690" cy="761845"/>
          </a:xfrm>
          <a:prstGeom prst="wedgeRoundRectCallout">
            <a:avLst>
              <a:gd name="adj1" fmla="val -95996"/>
              <a:gd name="adj2" fmla="val 47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Get the data as a Pandas </a:t>
            </a:r>
            <a:r>
              <a:rPr lang="en-US" sz="1600" b="1" dirty="0" err="1">
                <a:solidFill>
                  <a:schemeClr val="tx1"/>
                </a:solidFill>
              </a:rPr>
              <a:t>dataframe</a:t>
            </a:r>
            <a:endParaRPr lang="en-US" sz="1600" b="1" dirty="0">
              <a:solidFill>
                <a:schemeClr val="tx1"/>
              </a:solidFill>
            </a:endParaRP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B040A-0F02-5AE6-6085-F9A0A262CBB6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8052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0DE2-9A04-E51D-DF49-048342EE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3FA3-8B05-6CCA-E52F-259758C8A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0E23F-7306-E239-4214-12F636FC1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0704E-4B3E-3D60-A4B3-268F683174F5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A1ECA71-070B-D273-8167-C8A67D2327EF}"/>
              </a:ext>
            </a:extLst>
          </p:cNvPr>
          <p:cNvSpPr/>
          <p:nvPr/>
        </p:nvSpPr>
        <p:spPr>
          <a:xfrm>
            <a:off x="8746052" y="1514039"/>
            <a:ext cx="2732690" cy="761845"/>
          </a:xfrm>
          <a:prstGeom prst="wedgeRoundRectCallout">
            <a:avLst>
              <a:gd name="adj1" fmla="val -95996"/>
              <a:gd name="adj2" fmla="val 47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“SMILES” should always be in all caps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5C520-CF04-3EC1-B408-5B4426534D8A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4238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5AA57-34A7-2E9E-C1E4-986163A1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pic>
        <p:nvPicPr>
          <p:cNvPr id="3" name="Picture 2" descr="A cartoon of a robot&#10;&#10;AI-generated content may be incorrect.">
            <a:extLst>
              <a:ext uri="{FF2B5EF4-FFF2-40B4-BE49-F238E27FC236}">
                <a16:creationId xmlns:a16="http://schemas.microsoft.com/office/drawing/2014/main" id="{32DF8B66-E0DA-86C7-90D2-1AC05CD2B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7" y="1443273"/>
            <a:ext cx="2401785" cy="2401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C0FD2-B3EC-3ECF-F625-C9C386D1A71A}"/>
              </a:ext>
            </a:extLst>
          </p:cNvPr>
          <p:cNvSpPr txBox="1"/>
          <p:nvPr/>
        </p:nvSpPr>
        <p:spPr>
          <a:xfrm>
            <a:off x="226330" y="1114602"/>
            <a:ext cx="333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Things I Frequently Forget How To 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B4115E-D942-EA63-E808-6CE158AFEC55}"/>
              </a:ext>
            </a:extLst>
          </p:cNvPr>
          <p:cNvSpPr txBox="1"/>
          <p:nvPr/>
        </p:nvSpPr>
        <p:spPr>
          <a:xfrm>
            <a:off x="4457700" y="1114602"/>
            <a:ext cx="1923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Taking Out the Trash</a:t>
            </a:r>
          </a:p>
        </p:txBody>
      </p:sp>
      <p:pic>
        <p:nvPicPr>
          <p:cNvPr id="6" name="Picture 5" descr="A robot with a bag in his hand&#10;&#10;AI-generated content may be incorrect.">
            <a:extLst>
              <a:ext uri="{FF2B5EF4-FFF2-40B4-BE49-F238E27FC236}">
                <a16:creationId xmlns:a16="http://schemas.microsoft.com/office/drawing/2014/main" id="{21A12BB4-3A48-52A7-FB90-3818E9DE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37" y="1515538"/>
            <a:ext cx="2329519" cy="2329519"/>
          </a:xfrm>
          <a:prstGeom prst="rect">
            <a:avLst/>
          </a:prstGeom>
        </p:spPr>
      </p:pic>
      <p:pic>
        <p:nvPicPr>
          <p:cNvPr id="8" name="Picture 7" descr="A robot standing on a graph&#10;&#10;AI-generated content may be incorrect.">
            <a:extLst>
              <a:ext uri="{FF2B5EF4-FFF2-40B4-BE49-F238E27FC236}">
                <a16:creationId xmlns:a16="http://schemas.microsoft.com/office/drawing/2014/main" id="{ED11C535-BA82-2B86-A307-D7F4D4DC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010" y="1403738"/>
            <a:ext cx="2441319" cy="2441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8B94A-F773-80CB-CE93-DD1541E84E07}"/>
              </a:ext>
            </a:extLst>
          </p:cNvPr>
          <p:cNvSpPr txBox="1"/>
          <p:nvPr/>
        </p:nvSpPr>
        <p:spPr>
          <a:xfrm>
            <a:off x="8507471" y="111460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Plots</a:t>
            </a:r>
          </a:p>
        </p:txBody>
      </p:sp>
      <p:pic>
        <p:nvPicPr>
          <p:cNvPr id="11" name="Picture 10" descr="A group of robots dancing&#10;&#10;AI-generated content may be incorrect.">
            <a:extLst>
              <a:ext uri="{FF2B5EF4-FFF2-40B4-BE49-F238E27FC236}">
                <a16:creationId xmlns:a16="http://schemas.microsoft.com/office/drawing/2014/main" id="{F9C2F63A-9E10-2BDF-DD1B-AB2CE8852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072" y="4452333"/>
            <a:ext cx="2232659" cy="2232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C75493-5BF6-5FCC-E71C-17E43E0B7968}"/>
              </a:ext>
            </a:extLst>
          </p:cNvPr>
          <p:cNvSpPr txBox="1"/>
          <p:nvPr/>
        </p:nvSpPr>
        <p:spPr>
          <a:xfrm>
            <a:off x="3327188" y="4093431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Put a Ring On It</a:t>
            </a:r>
          </a:p>
        </p:txBody>
      </p:sp>
      <p:pic>
        <p:nvPicPr>
          <p:cNvPr id="15" name="Picture 14" descr="A robot working on a desk&#10;&#10;AI-generated content may be incorrect.">
            <a:extLst>
              <a:ext uri="{FF2B5EF4-FFF2-40B4-BE49-F238E27FC236}">
                <a16:creationId xmlns:a16="http://schemas.microsoft.com/office/drawing/2014/main" id="{12AEE434-0949-116F-4BAE-9BD1FF17A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621" y="4469737"/>
            <a:ext cx="2197850" cy="2197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A80E4A-5F75-5B50-7B9D-766C53A7E70D}"/>
              </a:ext>
            </a:extLst>
          </p:cNvPr>
          <p:cNvSpPr txBox="1"/>
          <p:nvPr/>
        </p:nvSpPr>
        <p:spPr>
          <a:xfrm>
            <a:off x="5917240" y="4093431"/>
            <a:ext cx="2982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Evaluating Models the Right Way</a:t>
            </a:r>
          </a:p>
        </p:txBody>
      </p:sp>
    </p:spTree>
    <p:extLst>
      <p:ext uri="{BB962C8B-B14F-4D97-AF65-F5344CB8AC3E}">
        <p14:creationId xmlns:p14="http://schemas.microsoft.com/office/powerpoint/2010/main" val="3416082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8719C-4202-B97E-65C5-CD38FE300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8C27-09DF-25BF-3F86-6B68E862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76413-2402-7585-BADE-4B9F01657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D25F5-ACF0-E7BE-8954-F9B123454E84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E948C18-6302-B904-66FC-4DC37BEDB83E}"/>
              </a:ext>
            </a:extLst>
          </p:cNvPr>
          <p:cNvSpPr/>
          <p:nvPr/>
        </p:nvSpPr>
        <p:spPr>
          <a:xfrm>
            <a:off x="8983985" y="1776929"/>
            <a:ext cx="2732690" cy="761845"/>
          </a:xfrm>
          <a:prstGeom prst="wedgeRoundRectCallout">
            <a:avLst>
              <a:gd name="adj1" fmla="val -95996"/>
              <a:gd name="adj2" fmla="val 477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Get the names of the assay columns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9CC30-1654-474A-045B-D7C206DA7B29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131510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257FA-F5F4-3AB7-BAA2-A4BBA10DA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35FC-27CC-3752-EA1A-10E79DAC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1C173-7241-2183-8ABD-1508767D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3AF84-1B66-4A5F-3F3B-892A00A96E02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684CB4D1-D659-435D-3684-5D04B022FC7A}"/>
              </a:ext>
            </a:extLst>
          </p:cNvPr>
          <p:cNvSpPr/>
          <p:nvPr/>
        </p:nvSpPr>
        <p:spPr>
          <a:xfrm>
            <a:off x="3954785" y="2016959"/>
            <a:ext cx="2732690" cy="761845"/>
          </a:xfrm>
          <a:prstGeom prst="wedgeRoundRectCallout">
            <a:avLst>
              <a:gd name="adj1" fmla="val -97669"/>
              <a:gd name="adj2" fmla="val 46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For each assay column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59A59-9DD7-0C50-746C-910D047CA875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08293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89419-A7CE-958C-B696-564D59F9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D345-06D5-2EFB-1902-0A4577F1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6F937-D22C-3951-FA6B-430B1D9D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45584-FBBF-A784-ADE9-5352BA7B0B2A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6DD6EC7-C1BC-FF25-90A0-49DFD490FB2A}"/>
              </a:ext>
            </a:extLst>
          </p:cNvPr>
          <p:cNvSpPr/>
          <p:nvPr/>
        </p:nvSpPr>
        <p:spPr>
          <a:xfrm>
            <a:off x="7029455" y="2325569"/>
            <a:ext cx="2732690" cy="761845"/>
          </a:xfrm>
          <a:prstGeom prst="wedgeRoundRectCallout">
            <a:avLst>
              <a:gd name="adj1" fmla="val -97669"/>
              <a:gd name="adj2" fmla="val 46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Handle incomplete data matrix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645A0-EFD7-44EA-AA93-C1A8C78B9BAB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647843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EF01-C894-B25C-DFF5-7F03579BF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7F98-79C1-0BD4-8F9A-F36928CA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5FB14-7D38-FEB3-EE72-358DB311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D9058-B38D-2B5A-CDDF-3948AC8693E7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08DF47F-64B6-D6C8-EA33-850A19EC787C}"/>
              </a:ext>
            </a:extLst>
          </p:cNvPr>
          <p:cNvSpPr/>
          <p:nvPr/>
        </p:nvSpPr>
        <p:spPr>
          <a:xfrm>
            <a:off x="7703825" y="2603854"/>
            <a:ext cx="2732690" cy="761845"/>
          </a:xfrm>
          <a:prstGeom prst="wedgeRoundRectCallout">
            <a:avLst>
              <a:gd name="adj1" fmla="val -97669"/>
              <a:gd name="adj2" fmla="val 4628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List of models to be compared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5F642-B84E-39C8-7AFD-303DF45AFFC9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63505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148C-A7E3-B1B4-7F56-6BFB22F9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3C9B-E447-C6B1-4710-74E26E16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FD687-EFEC-FCD6-68EE-D211C2B6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52F7F-A272-1E21-8248-699B7E02B406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C43EF923-3BC2-3D8B-B9A4-34BDE1D2AB5F}"/>
              </a:ext>
            </a:extLst>
          </p:cNvPr>
          <p:cNvSpPr/>
          <p:nvPr/>
        </p:nvSpPr>
        <p:spPr>
          <a:xfrm>
            <a:off x="8309615" y="3815434"/>
            <a:ext cx="2732690" cy="761845"/>
          </a:xfrm>
          <a:prstGeom prst="wedgeRoundRectCallout">
            <a:avLst>
              <a:gd name="adj1" fmla="val -94741"/>
              <a:gd name="adj2" fmla="val 852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List of splitting methods to be used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37A3-891E-9C6C-66A0-BA66358273AE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008473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B5A9-36A6-70C3-11D5-2D226BE69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81084-EF4F-8DBC-1A19-BB2A53ADB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2E9CB-B5D8-1985-A366-9A3E1EC9D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14CFB-C127-9BCA-D57D-28823ED9D32F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3E37480-F2CA-0127-FC41-4481E57AD1C2}"/>
              </a:ext>
            </a:extLst>
          </p:cNvPr>
          <p:cNvSpPr/>
          <p:nvPr/>
        </p:nvSpPr>
        <p:spPr>
          <a:xfrm>
            <a:off x="8298185" y="3637379"/>
            <a:ext cx="2732690" cy="761845"/>
          </a:xfrm>
          <a:prstGeom prst="wedgeRoundRectCallout">
            <a:avLst>
              <a:gd name="adj1" fmla="val -41621"/>
              <a:gd name="adj2" fmla="val 13780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Perform 5x5 cross-validation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1A2B99-CAE4-90A9-FF67-F5288CD6B90D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35571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B53FD-4B96-54F1-04E9-9443474B2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07677-F993-65B3-E00F-A19A66F5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Validate a Model With a Few Lines of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54DA-443A-7694-571B-A723CA1E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1514039"/>
            <a:ext cx="11464290" cy="4246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76E315-B105-D2AA-9CD3-0AEAB6CA0173}"/>
              </a:ext>
            </a:extLst>
          </p:cNvPr>
          <p:cNvSpPr txBox="1"/>
          <p:nvPr/>
        </p:nvSpPr>
        <p:spPr>
          <a:xfrm>
            <a:off x="297180" y="638937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AED605A-713A-446F-FAC1-EF7218E98D3F}"/>
              </a:ext>
            </a:extLst>
          </p:cNvPr>
          <p:cNvSpPr/>
          <p:nvPr/>
        </p:nvSpPr>
        <p:spPr>
          <a:xfrm>
            <a:off x="8229605" y="5480460"/>
            <a:ext cx="2732690" cy="761845"/>
          </a:xfrm>
          <a:prstGeom prst="wedgeRoundRectCallout">
            <a:avLst>
              <a:gd name="adj1" fmla="val -90977"/>
              <a:gd name="adj2" fmla="val -5273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Write the results</a:t>
            </a:r>
          </a:p>
          <a:p>
            <a:pPr algn="ctr"/>
            <a:endParaRPr lang="en-US" sz="1600" b="1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FACAA-E390-C047-481C-95FAC8C88BC7}"/>
              </a:ext>
            </a:extLst>
          </p:cNvPr>
          <p:cNvSpPr txBox="1"/>
          <p:nvPr/>
        </p:nvSpPr>
        <p:spPr>
          <a:xfrm>
            <a:off x="11624310" y="117729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963421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BDEB-A109-8518-67F6-FA7D19CF7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AC3BC-3A0A-43B9-2FC3-43C7AF7D3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pic>
        <p:nvPicPr>
          <p:cNvPr id="3" name="Picture 2" descr="A cartoon of a robot&#10;&#10;AI-generated content may be incorrect.">
            <a:extLst>
              <a:ext uri="{FF2B5EF4-FFF2-40B4-BE49-F238E27FC236}">
                <a16:creationId xmlns:a16="http://schemas.microsoft.com/office/drawing/2014/main" id="{0A67D192-8B46-EB44-BD34-7EE0BF6A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7" y="1443273"/>
            <a:ext cx="2401785" cy="2401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F4DA1C-7D1F-BC00-ED4E-37E5F89A254F}"/>
              </a:ext>
            </a:extLst>
          </p:cNvPr>
          <p:cNvSpPr txBox="1"/>
          <p:nvPr/>
        </p:nvSpPr>
        <p:spPr>
          <a:xfrm>
            <a:off x="226330" y="1114602"/>
            <a:ext cx="333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Things I Frequently Forget How To 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2A7D8-D585-F62F-F508-C6EE38EA74D4}"/>
              </a:ext>
            </a:extLst>
          </p:cNvPr>
          <p:cNvSpPr txBox="1"/>
          <p:nvPr/>
        </p:nvSpPr>
        <p:spPr>
          <a:xfrm>
            <a:off x="4457700" y="1114602"/>
            <a:ext cx="1923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Taking Out the Trash</a:t>
            </a:r>
          </a:p>
        </p:txBody>
      </p:sp>
      <p:pic>
        <p:nvPicPr>
          <p:cNvPr id="6" name="Picture 5" descr="A robot with a bag in his hand&#10;&#10;AI-generated content may be incorrect.">
            <a:extLst>
              <a:ext uri="{FF2B5EF4-FFF2-40B4-BE49-F238E27FC236}">
                <a16:creationId xmlns:a16="http://schemas.microsoft.com/office/drawing/2014/main" id="{26D71CEB-143D-8537-FD24-5059C7D07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37" y="1515538"/>
            <a:ext cx="2329519" cy="2329519"/>
          </a:xfrm>
          <a:prstGeom prst="rect">
            <a:avLst/>
          </a:prstGeom>
        </p:spPr>
      </p:pic>
      <p:pic>
        <p:nvPicPr>
          <p:cNvPr id="8" name="Picture 7" descr="A robot standing on a graph&#10;&#10;AI-generated content may be incorrect.">
            <a:extLst>
              <a:ext uri="{FF2B5EF4-FFF2-40B4-BE49-F238E27FC236}">
                <a16:creationId xmlns:a16="http://schemas.microsoft.com/office/drawing/2014/main" id="{3CBBA8FA-BACF-C7F0-7AB9-95E8F726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010" y="1403738"/>
            <a:ext cx="2441319" cy="2441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443A89-B851-0178-4700-B4BBAA33D2DB}"/>
              </a:ext>
            </a:extLst>
          </p:cNvPr>
          <p:cNvSpPr txBox="1"/>
          <p:nvPr/>
        </p:nvSpPr>
        <p:spPr>
          <a:xfrm>
            <a:off x="8507471" y="1114602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Plots</a:t>
            </a:r>
          </a:p>
        </p:txBody>
      </p:sp>
      <p:pic>
        <p:nvPicPr>
          <p:cNvPr id="11" name="Picture 10" descr="A group of robots dancing&#10;&#10;AI-generated content may be incorrect.">
            <a:extLst>
              <a:ext uri="{FF2B5EF4-FFF2-40B4-BE49-F238E27FC236}">
                <a16:creationId xmlns:a16="http://schemas.microsoft.com/office/drawing/2014/main" id="{45C718C0-8E77-BF33-9172-52D383701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072" y="4452333"/>
            <a:ext cx="2232659" cy="2232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4C8AE7-84BA-00C6-4AD3-F78E5BBD3F02}"/>
              </a:ext>
            </a:extLst>
          </p:cNvPr>
          <p:cNvSpPr txBox="1"/>
          <p:nvPr/>
        </p:nvSpPr>
        <p:spPr>
          <a:xfrm>
            <a:off x="3327188" y="4093431"/>
            <a:ext cx="1505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Put a Ring On It</a:t>
            </a:r>
          </a:p>
        </p:txBody>
      </p:sp>
      <p:pic>
        <p:nvPicPr>
          <p:cNvPr id="15" name="Picture 14" descr="A robot working on a desk&#10;&#10;AI-generated content may be incorrect.">
            <a:extLst>
              <a:ext uri="{FF2B5EF4-FFF2-40B4-BE49-F238E27FC236}">
                <a16:creationId xmlns:a16="http://schemas.microsoft.com/office/drawing/2014/main" id="{FC308AA6-545F-99C0-D9FC-414EA86A1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621" y="4469737"/>
            <a:ext cx="2197850" cy="2197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80F215-D1C1-DB56-FCBF-044802D78699}"/>
              </a:ext>
            </a:extLst>
          </p:cNvPr>
          <p:cNvSpPr txBox="1"/>
          <p:nvPr/>
        </p:nvSpPr>
        <p:spPr>
          <a:xfrm>
            <a:off x="5917240" y="4093431"/>
            <a:ext cx="2982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Evaluating Models the Right Way</a:t>
            </a:r>
          </a:p>
        </p:txBody>
      </p:sp>
    </p:spTree>
    <p:extLst>
      <p:ext uri="{BB962C8B-B14F-4D97-AF65-F5344CB8AC3E}">
        <p14:creationId xmlns:p14="http://schemas.microsoft.com/office/powerpoint/2010/main" val="2588836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E069-146C-9D7A-6FBF-BF6577AE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677BF0-C569-BDF7-2F63-8FDAF2B6C070}"/>
              </a:ext>
            </a:extLst>
          </p:cNvPr>
          <p:cNvSpPr txBox="1"/>
          <p:nvPr/>
        </p:nvSpPr>
        <p:spPr>
          <a:xfrm>
            <a:off x="514350" y="1771650"/>
            <a:ext cx="27575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Reduce dependencies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Split into multiple libraries? </a:t>
            </a:r>
          </a:p>
          <a:p>
            <a:pPr algn="l"/>
            <a:endParaRPr lang="en-US" sz="1600" b="1" dirty="0"/>
          </a:p>
          <a:p>
            <a:pPr algn="l"/>
            <a:r>
              <a:rPr lang="en-US" sz="1600" b="1" dirty="0"/>
              <a:t>Come up with a better name? </a:t>
            </a:r>
          </a:p>
        </p:txBody>
      </p:sp>
    </p:spTree>
    <p:extLst>
      <p:ext uri="{BB962C8B-B14F-4D97-AF65-F5344CB8AC3E}">
        <p14:creationId xmlns:p14="http://schemas.microsoft.com/office/powerpoint/2010/main" val="423432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F7C8-A4EA-7FBB-A716-018DD81E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Cheminformatics - Rules to Live By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F87FC-B9F4-1832-7FC5-2A312AADE769}"/>
              </a:ext>
            </a:extLst>
          </p:cNvPr>
          <p:cNvSpPr txBox="1"/>
          <p:nvPr/>
        </p:nvSpPr>
        <p:spPr>
          <a:xfrm>
            <a:off x="777240" y="1565910"/>
            <a:ext cx="97011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  There is only one "o" in </a:t>
            </a:r>
            <a:r>
              <a:rPr lang="en-US" sz="1800" dirty="0" err="1"/>
              <a:t>Chem</a:t>
            </a:r>
            <a:r>
              <a:rPr lang="en-US" sz="1800" strike="sngStrike" dirty="0" err="1"/>
              <a:t>o</a:t>
            </a:r>
            <a:r>
              <a:rPr lang="en-US" sz="1800" dirty="0" err="1"/>
              <a:t>informatics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  The singular form of SMILES is SMILES.  Never refer to a "SMILE string".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Never use bond type 4 in a </a:t>
            </a:r>
            <a:r>
              <a:rPr lang="en-US" sz="1800" dirty="0" err="1"/>
              <a:t>molfile</a:t>
            </a:r>
            <a:r>
              <a:rPr lang="en-US" sz="1800" dirty="0"/>
              <a:t>, unless it's a query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Always refer to "</a:t>
            </a:r>
            <a:r>
              <a:rPr lang="en-US" sz="1800" b="1" dirty="0"/>
              <a:t>the</a:t>
            </a:r>
            <a:r>
              <a:rPr lang="en-US" sz="1800" dirty="0"/>
              <a:t> </a:t>
            </a:r>
            <a:r>
              <a:rPr lang="en-US" sz="1800" dirty="0" err="1"/>
              <a:t>RDKit</a:t>
            </a:r>
            <a:r>
              <a:rPr lang="en-US" sz="1800" dirty="0"/>
              <a:t>".  Greg does, so should you.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The "Ch" in </a:t>
            </a:r>
            <a:r>
              <a:rPr lang="en-US" sz="1800" dirty="0" err="1"/>
              <a:t>ChEMBL</a:t>
            </a:r>
            <a:r>
              <a:rPr lang="en-US" sz="1800" dirty="0"/>
              <a:t> is pronounced like a "K".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Never use a PDB file for a small molecule, this includes PDBQT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There is no good reason to use a mol2 file, ever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You will never truly understand stereochemistry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 plot without error bars is like a day without sunshine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SMILES describes molecules and SMARTS describes patterns, they mean different things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your model works, the first question you should ask is what did I do wrong?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your data isn't normally distributed, you shouldn't be using a t-test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you're comparing more than two sets, you should be correcting for multiple comparisons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Any paper referring to a docking score or MMGBSA as a "binding energy" should be desk rejected</a:t>
            </a:r>
          </a:p>
        </p:txBody>
      </p:sp>
    </p:spTree>
    <p:extLst>
      <p:ext uri="{BB962C8B-B14F-4D97-AF65-F5344CB8AC3E}">
        <p14:creationId xmlns:p14="http://schemas.microsoft.com/office/powerpoint/2010/main" val="143067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7F93C-9365-0200-4765-E56E090A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Frequently Forget How to Do</a:t>
            </a:r>
          </a:p>
        </p:txBody>
      </p:sp>
      <p:pic>
        <p:nvPicPr>
          <p:cNvPr id="6" name="Picture 5" descr="A cartoon of a robot&#10;&#10;AI-generated content may be incorrect.">
            <a:extLst>
              <a:ext uri="{FF2B5EF4-FFF2-40B4-BE49-F238E27FC236}">
                <a16:creationId xmlns:a16="http://schemas.microsoft.com/office/drawing/2014/main" id="{2648C956-6ECC-0E00-0A20-D0364036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073" y="1194954"/>
            <a:ext cx="5527964" cy="55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33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802F-76BB-8405-48EF-EED869F5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SMILES for Substructure Searches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C05E6-1277-CD60-0601-42464BF8F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2189866"/>
            <a:ext cx="7772400" cy="2478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1EC250-80BA-B45B-1A78-C12B19014C2C}"/>
              </a:ext>
            </a:extLst>
          </p:cNvPr>
          <p:cNvSpPr txBox="1"/>
          <p:nvPr/>
        </p:nvSpPr>
        <p:spPr>
          <a:xfrm>
            <a:off x="6096000" y="4645049"/>
            <a:ext cx="912622" cy="3385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Matches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6FFE6-0DB3-E706-206C-C6146E170D7F}"/>
              </a:ext>
            </a:extLst>
          </p:cNvPr>
          <p:cNvSpPr txBox="1"/>
          <p:nvPr/>
        </p:nvSpPr>
        <p:spPr>
          <a:xfrm>
            <a:off x="7852410" y="4521939"/>
            <a:ext cx="843501" cy="5847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Doesn’t</a:t>
            </a:r>
          </a:p>
          <a:p>
            <a:pPr algn="ctr"/>
            <a:r>
              <a:rPr lang="en-US" sz="1600" b="1" dirty="0"/>
              <a:t>Match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1F190A-D146-0C2F-DA49-AE09E9CB4468}"/>
              </a:ext>
            </a:extLst>
          </p:cNvPr>
          <p:cNvSpPr txBox="1"/>
          <p:nvPr/>
        </p:nvSpPr>
        <p:spPr>
          <a:xfrm>
            <a:off x="4042057" y="3771900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/>
              <a:t>c1ccccc1C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02A9B2-3A31-9C8A-1891-3D5E9612ECF6}"/>
              </a:ext>
            </a:extLst>
          </p:cNvPr>
          <p:cNvCxnSpPr>
            <a:cxnSpLocks/>
          </p:cNvCxnSpPr>
          <p:nvPr/>
        </p:nvCxnSpPr>
        <p:spPr>
          <a:xfrm>
            <a:off x="5063490" y="3941177"/>
            <a:ext cx="100584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13264E-271F-FEA0-0E41-978820553394}"/>
              </a:ext>
            </a:extLst>
          </p:cNvPr>
          <p:cNvCxnSpPr>
            <a:cxnSpLocks/>
          </p:cNvCxnSpPr>
          <p:nvPr/>
        </p:nvCxnSpPr>
        <p:spPr>
          <a:xfrm>
            <a:off x="3055620" y="3941177"/>
            <a:ext cx="79629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90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848AC-7786-7A11-A81C-E5D20915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6A9-DF57-AE19-8B78-62FBF46B4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Cheminformatics - Rules to Live By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86E80-18B0-87E5-CF83-79DD4CD1D98B}"/>
              </a:ext>
            </a:extLst>
          </p:cNvPr>
          <p:cNvSpPr txBox="1"/>
          <p:nvPr/>
        </p:nvSpPr>
        <p:spPr>
          <a:xfrm>
            <a:off x="777240" y="1565910"/>
            <a:ext cx="970111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800" dirty="0"/>
              <a:t>  There is only one "o" in </a:t>
            </a:r>
            <a:r>
              <a:rPr lang="en-US" sz="1800" dirty="0" err="1"/>
              <a:t>Chem</a:t>
            </a:r>
            <a:r>
              <a:rPr lang="en-US" sz="1800" strike="sngStrike" dirty="0" err="1"/>
              <a:t>o</a:t>
            </a:r>
            <a:r>
              <a:rPr lang="en-US" sz="1800" dirty="0" err="1"/>
              <a:t>informatics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/>
              <a:t>  The singular form of SMILES is SMILES.  Never refer to a "SMILE string".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Never use bond type 4 in a </a:t>
            </a:r>
            <a:r>
              <a:rPr lang="en-US" sz="1800" dirty="0" err="1"/>
              <a:t>molfile</a:t>
            </a:r>
            <a:r>
              <a:rPr lang="en-US" sz="1800" dirty="0"/>
              <a:t>, unless it's a query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Always refer to "</a:t>
            </a:r>
            <a:r>
              <a:rPr lang="en-US" sz="1800" b="1" dirty="0"/>
              <a:t>the</a:t>
            </a:r>
            <a:r>
              <a:rPr lang="en-US" sz="1800" dirty="0"/>
              <a:t> </a:t>
            </a:r>
            <a:r>
              <a:rPr lang="en-US" sz="1800" dirty="0" err="1"/>
              <a:t>RDKit</a:t>
            </a:r>
            <a:r>
              <a:rPr lang="en-US" sz="1800" dirty="0"/>
              <a:t>".  Greg does, so should you.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The "Ch" in </a:t>
            </a:r>
            <a:r>
              <a:rPr lang="en-US" sz="1800" dirty="0" err="1"/>
              <a:t>ChEMBL</a:t>
            </a:r>
            <a:r>
              <a:rPr lang="en-US" sz="1800" dirty="0"/>
              <a:t> is pronounced like a "K".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Never use a PDB file for a small molecule, this includes PDBQT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There is no good reason to use a mol2 file, ever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You will never truly understand stereochemistry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 plot without error bars is like a day without sunshine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SMILES describes molecules and SMARTS describes patterns, they mean different things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your model works, the first question you should ask is what did I do wrong?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your data isn't normally distributed, you shouldn't be using a t-test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If you're comparing more than two sets, you should be correcting for multiple comparisons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  Any paper referring to a docking score or MMGBSA as a "binding energy" should be desk rejected</a:t>
            </a:r>
          </a:p>
        </p:txBody>
      </p:sp>
    </p:spTree>
    <p:extLst>
      <p:ext uri="{BB962C8B-B14F-4D97-AF65-F5344CB8AC3E}">
        <p14:creationId xmlns:p14="http://schemas.microsoft.com/office/powerpoint/2010/main" val="1472992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0C435-FF5C-7D98-121A-5DE0DD2A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artoon of a robot smiling&#10;&#10;AI-generated content may be incorrect.">
            <a:extLst>
              <a:ext uri="{FF2B5EF4-FFF2-40B4-BE49-F238E27FC236}">
                <a16:creationId xmlns:a16="http://schemas.microsoft.com/office/drawing/2014/main" id="{A45CE802-C978-C1F5-D606-B71818B4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18260"/>
            <a:ext cx="519684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240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1803-20DE-3540-A020-8501294F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patwalters.github.io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E3AF8-2DD5-8653-7706-FA6AB7F2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7" y="1505709"/>
            <a:ext cx="9788237" cy="48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8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52CAE-3F09-06C5-7729-966276C9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Calculators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2199E-A8C7-08FD-B800-8922D641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41" y="1404511"/>
            <a:ext cx="5550409" cy="19822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E7FDE9-F130-7D2F-766A-D54C832E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3650625"/>
            <a:ext cx="4083050" cy="1750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D5261-C4A2-C5BB-6B93-3F90E063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1" y="1404511"/>
            <a:ext cx="4083050" cy="187405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3046B9-0D24-19C4-078B-BA63604F04C7}"/>
              </a:ext>
            </a:extLst>
          </p:cNvPr>
          <p:cNvSpPr/>
          <p:nvPr/>
        </p:nvSpPr>
        <p:spPr>
          <a:xfrm>
            <a:off x="5223510" y="4201319"/>
            <a:ext cx="5234940" cy="12001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Operate on SMILES or molecules</a:t>
            </a:r>
          </a:p>
          <a:p>
            <a:pPr algn="ctr"/>
            <a:r>
              <a:rPr lang="en-US" sz="1600" b="1" dirty="0"/>
              <a:t>Can return a Pandas </a:t>
            </a:r>
            <a:r>
              <a:rPr lang="en-US" sz="1600" b="1" dirty="0" err="1"/>
              <a:t>dataframe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8921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82DF-3F35-CC3A-8D65-ABC6B7B7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Fingerprints From SMILES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381A-D667-3AFB-9D58-66AA0169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816" y="1132779"/>
            <a:ext cx="6459187" cy="558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70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0BrLosGGjDcwwDwAcvXeQ"/>
</p:tagLst>
</file>

<file path=ppt/theme/theme1.xml><?xml version="1.0" encoding="utf-8"?>
<a:theme xmlns:a="http://schemas.openxmlformats.org/drawingml/2006/main" name="Relay Therapeutics Template">
  <a:themeElements>
    <a:clrScheme name="Custom 364">
      <a:dk1>
        <a:srgbClr val="242424"/>
      </a:dk1>
      <a:lt1>
        <a:srgbClr val="FFFFFF"/>
      </a:lt1>
      <a:dk2>
        <a:srgbClr val="1D3C73"/>
      </a:dk2>
      <a:lt2>
        <a:srgbClr val="2896E0"/>
      </a:lt2>
      <a:accent1>
        <a:srgbClr val="016EBD"/>
      </a:accent1>
      <a:accent2>
        <a:srgbClr val="4149A3"/>
      </a:accent2>
      <a:accent3>
        <a:srgbClr val="8F95D0"/>
      </a:accent3>
      <a:accent4>
        <a:srgbClr val="80CBFE"/>
      </a:accent4>
      <a:accent5>
        <a:srgbClr val="00A792"/>
      </a:accent5>
      <a:accent6>
        <a:srgbClr val="FF98C7"/>
      </a:accent6>
      <a:hlink>
        <a:srgbClr val="016EFE"/>
      </a:hlink>
      <a:folHlink>
        <a:srgbClr val="1D3C7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noFill/>
        </a:ln>
        <a:effectLst/>
      </a:spPr>
      <a:bodyPr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50000"/>
              <a:lumOff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5 PPT template" id="{9A8E2F45-74B7-4484-AF36-2AA91FC69871}" vid="{C0FF66A9-A153-4585-BA0C-ED31AD633D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2ADD897E30DB49B6FE1F023406BB2E" ma:contentTypeVersion="4" ma:contentTypeDescription="Create a new document." ma:contentTypeScope="" ma:versionID="02e143730c4076c6f600d45f6f496fc0">
  <xsd:schema xmlns:xsd="http://www.w3.org/2001/XMLSchema" xmlns:xs="http://www.w3.org/2001/XMLSchema" xmlns:p="http://schemas.microsoft.com/office/2006/metadata/properties" xmlns:ns2="cd3c1c66-1268-48f7-a3bd-275490771669" targetNamespace="http://schemas.microsoft.com/office/2006/metadata/properties" ma:root="true" ma:fieldsID="0c485177f75635198f855ab6da7fb6aa" ns2:_="">
    <xsd:import namespace="cd3c1c66-1268-48f7-a3bd-2754907716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3c1c66-1268-48f7-a3bd-2754907716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E623D3-0DBC-4910-9917-C48520EA53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3c1c66-1268-48f7-a3bd-27549077166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E99B0C-DAFD-49F4-95CA-B3FFEA5076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7B61A0-0435-46DF-9F27-ED62FE061F79}">
  <ds:schemaRefs>
    <ds:schemaRef ds:uri="http://www.w3.org/XML/1998/namespace"/>
    <ds:schemaRef ds:uri="http://schemas.microsoft.com/office/2006/documentManagement/types"/>
    <ds:schemaRef ds:uri="cd3c1c66-1268-48f7-a3bd-275490771669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Relay Therapeutics Template</Template>
  <TotalTime>1130</TotalTime>
  <Words>1237</Words>
  <Application>Microsoft Macintosh PowerPoint</Application>
  <PresentationFormat>Widescreen</PresentationFormat>
  <Paragraphs>228</Paragraphs>
  <Slides>73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Courier</vt:lpstr>
      <vt:lpstr>System Font Regular</vt:lpstr>
      <vt:lpstr>Wingdings</vt:lpstr>
      <vt:lpstr>Relay Therapeutics Template</vt:lpstr>
      <vt:lpstr>think-cell Slide</vt:lpstr>
      <vt:lpstr>Useful RDKit Utils A Motley Collection of Helpful Routines</vt:lpstr>
      <vt:lpstr>My History With Open Source Cheminformatics</vt:lpstr>
      <vt:lpstr>Practical Cheminformatics – Founded 2018 </vt:lpstr>
      <vt:lpstr>Practical Cheminformatics Tutorials – Founded 2019</vt:lpstr>
      <vt:lpstr>Current Practical Cheminformatics Tutorial Content </vt:lpstr>
      <vt:lpstr>Overview </vt:lpstr>
      <vt:lpstr>Things I Frequently Forget How to Do</vt:lpstr>
      <vt:lpstr>Useful Calculators </vt:lpstr>
      <vt:lpstr>Generating Fingerprints From SMILES</vt:lpstr>
      <vt:lpstr>Smi2Fp Example</vt:lpstr>
      <vt:lpstr>A Machine Learning Model in 7 Lines of Code</vt:lpstr>
      <vt:lpstr>A Machine Learning Model in 7 Lines of Code</vt:lpstr>
      <vt:lpstr>A Machine Learning Model in 7 Lines of Code</vt:lpstr>
      <vt:lpstr>A Machine Learning Model in 7 Lines of Code</vt:lpstr>
      <vt:lpstr>A Machine Learning Model in 7 Lines of Code</vt:lpstr>
      <vt:lpstr>A Machine Learning Model in 7 Lines of Code</vt:lpstr>
      <vt:lpstr>A Machine Learning Model in 7 Lines of Code</vt:lpstr>
      <vt:lpstr>Generating 3D Structures and Conformers </vt:lpstr>
      <vt:lpstr>How Well Are Analogs Docked? </vt:lpstr>
      <vt:lpstr>How Well Are Analogs Docked? </vt:lpstr>
      <vt:lpstr>Converting Units for Free Energy Calculations</vt:lpstr>
      <vt:lpstr>Throwing Out the Trash</vt:lpstr>
      <vt:lpstr>REOS – Rapid Elimination of Swill </vt:lpstr>
      <vt:lpstr>Functional Group Filters Have a Long History</vt:lpstr>
      <vt:lpstr>Practical Cheminformatics – August 8, 2018</vt:lpstr>
      <vt:lpstr>Practical Cheminformatics - July 5, 2023 </vt:lpstr>
      <vt:lpstr>The REOS Class</vt:lpstr>
      <vt:lpstr>REOS Example</vt:lpstr>
      <vt:lpstr>Plots </vt:lpstr>
      <vt:lpstr>Plotting Activity Distributions For Scaffolds</vt:lpstr>
      <vt:lpstr>Put a Ring On It</vt:lpstr>
      <vt:lpstr>A Generative Design Workflow for Fragment Screening </vt:lpstr>
      <vt:lpstr>Molecule Generation is Not Without Its Problems</vt:lpstr>
      <vt:lpstr>Highest Scoring Molecules Contain Questionable Functionality</vt:lpstr>
      <vt:lpstr>Highest Scoring Molecules Contain Questionable Functionality</vt:lpstr>
      <vt:lpstr>Evaluating Ring System Frequency</vt:lpstr>
      <vt:lpstr>Top Molecules</vt:lpstr>
      <vt:lpstr>Evaluating Generative Model Output</vt:lpstr>
      <vt:lpstr>Plausibility Problems Persist </vt:lpstr>
      <vt:lpstr>DrugFlow – Published January 22, 2025</vt:lpstr>
      <vt:lpstr>DrugFlow – 13 of 128 Molecules Violated Rules of Valence </vt:lpstr>
      <vt:lpstr>Using RingSystemLookup With DrugFlow Generated Molecules</vt:lpstr>
      <vt:lpstr>Some of the Rejected DrugFlow Molecules </vt:lpstr>
      <vt:lpstr>Evaluating Models the Right Way</vt:lpstr>
      <vt:lpstr>Validation Requires Good Datasets and Solid Statistics</vt:lpstr>
      <vt:lpstr>Don’t Use Flawed Benchmarks to Validate Your Methods</vt:lpstr>
      <vt:lpstr>https://polarishub.io</vt:lpstr>
      <vt:lpstr>Comparing Mean Performance Across Cross-Validation Folds</vt:lpstr>
      <vt:lpstr>The Dreaded “Bold Table”</vt:lpstr>
      <vt:lpstr>Barplots Are Inadequate For Method Comparisons</vt:lpstr>
      <vt:lpstr>The Dreaded “Bold Table” + Standard Deviation</vt:lpstr>
      <vt:lpstr>Adding Error Bars Doesn’t Help</vt:lpstr>
      <vt:lpstr>Correlations Differ Across Cross-Validation Folds</vt:lpstr>
      <vt:lpstr>We Have Distributions Across Folds</vt:lpstr>
      <vt:lpstr>Model Comparison Using StatsModels</vt:lpstr>
      <vt:lpstr>Comparing Multiple Methods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Validate a Model With a Few Lines of Code</vt:lpstr>
      <vt:lpstr>Overview </vt:lpstr>
      <vt:lpstr>What’s Next? </vt:lpstr>
      <vt:lpstr>Cheminformatics - Rules to Live By</vt:lpstr>
      <vt:lpstr>Don’t Use SMILES for Substructure Searches</vt:lpstr>
      <vt:lpstr>Cheminformatics - Rules to Live By</vt:lpstr>
      <vt:lpstr>PowerPoint Presentation</vt:lpstr>
      <vt:lpstr>patwalters.github.io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 Walters</dc:creator>
  <cp:lastModifiedBy>Pat Walters</cp:lastModifiedBy>
  <cp:revision>5</cp:revision>
  <dcterms:created xsi:type="dcterms:W3CDTF">2025-03-06T19:27:02Z</dcterms:created>
  <dcterms:modified xsi:type="dcterms:W3CDTF">2025-04-04T20:40:53Z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0x010100D32ADD897E30DB49B6FE1F023406BB2E</vt:lpwstr>
  </property>
  <property fmtid="{D5CDD505-2E9C-101B-9397-08002B2CF9AE}" pid="3" name="MediaServiceImageTags">
    <vt:lpwstr/>
  </property>
</Properties>
</file>